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74" r:id="rId1"/>
  </p:sldMasterIdLst>
  <p:notesMasterIdLst>
    <p:notesMasterId r:id="rId33"/>
  </p:notesMasterIdLst>
  <p:handoutMasterIdLst>
    <p:handoutMasterId r:id="rId34"/>
  </p:handoutMasterIdLst>
  <p:sldIdLst>
    <p:sldId id="292" r:id="rId2"/>
    <p:sldId id="293" r:id="rId3"/>
    <p:sldId id="258" r:id="rId4"/>
    <p:sldId id="259" r:id="rId5"/>
    <p:sldId id="261" r:id="rId6"/>
    <p:sldId id="262" r:id="rId7"/>
    <p:sldId id="294" r:id="rId8"/>
    <p:sldId id="295" r:id="rId9"/>
    <p:sldId id="296" r:id="rId10"/>
    <p:sldId id="263" r:id="rId11"/>
    <p:sldId id="303" r:id="rId12"/>
    <p:sldId id="305" r:id="rId13"/>
    <p:sldId id="297" r:id="rId14"/>
    <p:sldId id="298" r:id="rId15"/>
    <p:sldId id="299" r:id="rId16"/>
    <p:sldId id="307" r:id="rId17"/>
    <p:sldId id="308" r:id="rId18"/>
    <p:sldId id="309" r:id="rId19"/>
    <p:sldId id="310" r:id="rId20"/>
    <p:sldId id="311" r:id="rId21"/>
    <p:sldId id="266" r:id="rId22"/>
    <p:sldId id="312" r:id="rId23"/>
    <p:sldId id="313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3300"/>
  </p:normalViewPr>
  <p:slideViewPr>
    <p:cSldViewPr snapToGrid="0" snapToObjects="1">
      <p:cViewPr varScale="1">
        <p:scale>
          <a:sx n="98" d="100"/>
          <a:sy n="9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D417D-07A5-4609-AE01-BF26347BDE81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7456FC8-45EC-4FA2-AE4C-C3A60B1F7767}">
      <dgm:prSet/>
      <dgm:spPr/>
      <dgm:t>
        <a:bodyPr/>
        <a:lstStyle/>
        <a:p>
          <a:r>
            <a:rPr lang="en-US"/>
            <a:t>What is E-Learning?</a:t>
          </a:r>
        </a:p>
      </dgm:t>
    </dgm:pt>
    <dgm:pt modelId="{B7E7CF94-9335-4A4A-88EA-B42B84CE771D}" type="parTrans" cxnId="{E1813059-F115-42CF-B655-DD492D9AEF04}">
      <dgm:prSet/>
      <dgm:spPr/>
      <dgm:t>
        <a:bodyPr/>
        <a:lstStyle/>
        <a:p>
          <a:endParaRPr lang="en-US"/>
        </a:p>
      </dgm:t>
    </dgm:pt>
    <dgm:pt modelId="{9930E283-47B2-4A75-ADEA-7D85E1A5DDBA}" type="sibTrans" cxnId="{E1813059-F115-42CF-B655-DD492D9AEF04}">
      <dgm:prSet/>
      <dgm:spPr/>
      <dgm:t>
        <a:bodyPr/>
        <a:lstStyle/>
        <a:p>
          <a:endParaRPr lang="en-US"/>
        </a:p>
      </dgm:t>
    </dgm:pt>
    <dgm:pt modelId="{8FB3CE4F-5F52-4967-84AE-5ADA0F32E8B0}">
      <dgm:prSet/>
      <dgm:spPr/>
      <dgm:t>
        <a:bodyPr/>
        <a:lstStyle/>
        <a:p>
          <a:r>
            <a:rPr lang="en-US"/>
            <a:t>Truth of E-Learning</a:t>
          </a:r>
        </a:p>
      </dgm:t>
    </dgm:pt>
    <dgm:pt modelId="{E1CFFC44-5807-4921-A659-21E9C89384BB}" type="parTrans" cxnId="{EDD3B3D4-4DB1-469E-8955-5BC446BA6DA3}">
      <dgm:prSet/>
      <dgm:spPr/>
      <dgm:t>
        <a:bodyPr/>
        <a:lstStyle/>
        <a:p>
          <a:endParaRPr lang="en-US"/>
        </a:p>
      </dgm:t>
    </dgm:pt>
    <dgm:pt modelId="{E2817F23-9232-4B00-A123-9D857D4099B2}" type="sibTrans" cxnId="{EDD3B3D4-4DB1-469E-8955-5BC446BA6DA3}">
      <dgm:prSet/>
      <dgm:spPr/>
      <dgm:t>
        <a:bodyPr/>
        <a:lstStyle/>
        <a:p>
          <a:endParaRPr lang="en-US"/>
        </a:p>
      </dgm:t>
    </dgm:pt>
    <dgm:pt modelId="{A9BBF5E5-9F1E-4B72-8AFB-5A8859BBFFEA}">
      <dgm:prSet/>
      <dgm:spPr/>
      <dgm:t>
        <a:bodyPr/>
        <a:lstStyle/>
        <a:p>
          <a:r>
            <a:rPr lang="en-US" dirty="0"/>
            <a:t>Education Market</a:t>
          </a:r>
        </a:p>
      </dgm:t>
    </dgm:pt>
    <dgm:pt modelId="{D40A2BBE-48EB-4622-AD97-D4AD306F451D}" type="parTrans" cxnId="{C0658BF4-29F3-4FA6-A25D-B1A6F7CBF437}">
      <dgm:prSet/>
      <dgm:spPr/>
      <dgm:t>
        <a:bodyPr/>
        <a:lstStyle/>
        <a:p>
          <a:endParaRPr lang="en-US"/>
        </a:p>
      </dgm:t>
    </dgm:pt>
    <dgm:pt modelId="{CA0CB1F3-3D20-465E-ABCB-4163FD201DD8}" type="sibTrans" cxnId="{C0658BF4-29F3-4FA6-A25D-B1A6F7CBF437}">
      <dgm:prSet/>
      <dgm:spPr/>
      <dgm:t>
        <a:bodyPr/>
        <a:lstStyle/>
        <a:p>
          <a:endParaRPr lang="en-US"/>
        </a:p>
      </dgm:t>
    </dgm:pt>
    <dgm:pt modelId="{C6C53C90-BB7A-4DF5-AFC5-9587B870473E}">
      <dgm:prSet/>
      <dgm:spPr/>
      <dgm:t>
        <a:bodyPr/>
        <a:lstStyle/>
        <a:p>
          <a:r>
            <a:rPr lang="en-US" dirty="0"/>
            <a:t>Why e-Learning</a:t>
          </a:r>
        </a:p>
      </dgm:t>
    </dgm:pt>
    <dgm:pt modelId="{5D2C9DCF-F668-4B3D-86B5-9875753ECAE0}" type="parTrans" cxnId="{48AC779E-A25A-405E-8970-6DDFA4EF200A}">
      <dgm:prSet/>
      <dgm:spPr/>
      <dgm:t>
        <a:bodyPr/>
        <a:lstStyle/>
        <a:p>
          <a:endParaRPr lang="en-US"/>
        </a:p>
      </dgm:t>
    </dgm:pt>
    <dgm:pt modelId="{592CA457-F042-49DA-83A8-206B29703B58}" type="sibTrans" cxnId="{48AC779E-A25A-405E-8970-6DDFA4EF200A}">
      <dgm:prSet/>
      <dgm:spPr/>
      <dgm:t>
        <a:bodyPr/>
        <a:lstStyle/>
        <a:p>
          <a:endParaRPr lang="en-US"/>
        </a:p>
      </dgm:t>
    </dgm:pt>
    <dgm:pt modelId="{447287CD-BA5F-9E40-B9A0-B70BCFB56EB9}">
      <dgm:prSet/>
      <dgm:spPr/>
      <dgm:t>
        <a:bodyPr/>
        <a:lstStyle/>
        <a:p>
          <a:r>
            <a:rPr lang="en-GB" dirty="0"/>
            <a:t>Approaches to e-Learning</a:t>
          </a:r>
        </a:p>
      </dgm:t>
    </dgm:pt>
    <dgm:pt modelId="{1EBE9B9F-FA83-E843-9622-D3984D5B91AF}" type="parTrans" cxnId="{F628C41E-5401-5E47-85A8-5DC6330FEA08}">
      <dgm:prSet/>
      <dgm:spPr/>
      <dgm:t>
        <a:bodyPr/>
        <a:lstStyle/>
        <a:p>
          <a:endParaRPr lang="en-GB"/>
        </a:p>
      </dgm:t>
    </dgm:pt>
    <dgm:pt modelId="{5742DD60-49E1-A746-A70F-58392D8CFEFE}" type="sibTrans" cxnId="{F628C41E-5401-5E47-85A8-5DC6330FEA08}">
      <dgm:prSet/>
      <dgm:spPr/>
      <dgm:t>
        <a:bodyPr/>
        <a:lstStyle/>
        <a:p>
          <a:endParaRPr lang="en-GB"/>
        </a:p>
      </dgm:t>
    </dgm:pt>
    <dgm:pt modelId="{639B08F0-FEB5-564F-B4D6-346717FAA8E3}">
      <dgm:prSet/>
      <dgm:spPr/>
      <dgm:t>
        <a:bodyPr/>
        <a:lstStyle/>
        <a:p>
          <a:r>
            <a:rPr lang="en-GB" dirty="0"/>
            <a:t>Advantages vs disadvantages</a:t>
          </a:r>
        </a:p>
      </dgm:t>
    </dgm:pt>
    <dgm:pt modelId="{404B621D-0837-8C43-B798-F6F34384DD1D}" type="parTrans" cxnId="{5C5172B0-99A4-3D49-ACD3-1533413016AA}">
      <dgm:prSet/>
      <dgm:spPr/>
      <dgm:t>
        <a:bodyPr/>
        <a:lstStyle/>
        <a:p>
          <a:endParaRPr lang="en-GB"/>
        </a:p>
      </dgm:t>
    </dgm:pt>
    <dgm:pt modelId="{0AD58A9F-A21E-6743-B34B-EE827299B70D}" type="sibTrans" cxnId="{5C5172B0-99A4-3D49-ACD3-1533413016AA}">
      <dgm:prSet/>
      <dgm:spPr/>
      <dgm:t>
        <a:bodyPr/>
        <a:lstStyle/>
        <a:p>
          <a:endParaRPr lang="en-GB"/>
        </a:p>
      </dgm:t>
    </dgm:pt>
    <dgm:pt modelId="{F167B099-D926-F242-9DDA-59C45FAF4AAA}">
      <dgm:prSet/>
      <dgm:spPr/>
      <dgm:t>
        <a:bodyPr/>
        <a:lstStyle/>
        <a:p>
          <a:r>
            <a:rPr lang="en-GB" dirty="0"/>
            <a:t>Limitations</a:t>
          </a:r>
        </a:p>
      </dgm:t>
    </dgm:pt>
    <dgm:pt modelId="{5C2F1EDB-CDCF-9E4E-ADE9-595134D9F8E6}" type="parTrans" cxnId="{EA89B86A-76BA-264A-B6C6-011BFAEADF07}">
      <dgm:prSet/>
      <dgm:spPr/>
      <dgm:t>
        <a:bodyPr/>
        <a:lstStyle/>
        <a:p>
          <a:endParaRPr lang="en-GB"/>
        </a:p>
      </dgm:t>
    </dgm:pt>
    <dgm:pt modelId="{0C4E9D67-ED6A-D041-951E-81CE42E3925B}" type="sibTrans" cxnId="{EA89B86A-76BA-264A-B6C6-011BFAEADF07}">
      <dgm:prSet/>
      <dgm:spPr/>
      <dgm:t>
        <a:bodyPr/>
        <a:lstStyle/>
        <a:p>
          <a:endParaRPr lang="en-GB"/>
        </a:p>
      </dgm:t>
    </dgm:pt>
    <dgm:pt modelId="{84A83760-3C3A-2C42-8A3D-26EB1FD4CD54}">
      <dgm:prSet/>
      <dgm:spPr/>
      <dgm:t>
        <a:bodyPr/>
        <a:lstStyle/>
        <a:p>
          <a:r>
            <a:rPr lang="en-GB" dirty="0"/>
            <a:t>Evolution</a:t>
          </a:r>
        </a:p>
      </dgm:t>
    </dgm:pt>
    <dgm:pt modelId="{8B0E5946-A43E-014B-ACD2-971829E87F33}" type="parTrans" cxnId="{AB0E2BE3-40F8-434D-A020-73C0297296D5}">
      <dgm:prSet/>
      <dgm:spPr/>
      <dgm:t>
        <a:bodyPr/>
        <a:lstStyle/>
        <a:p>
          <a:endParaRPr lang="en-GB"/>
        </a:p>
      </dgm:t>
    </dgm:pt>
    <dgm:pt modelId="{FBEE68AD-476F-E24B-883B-9B4094827D4D}" type="sibTrans" cxnId="{AB0E2BE3-40F8-434D-A020-73C0297296D5}">
      <dgm:prSet/>
      <dgm:spPr/>
      <dgm:t>
        <a:bodyPr/>
        <a:lstStyle/>
        <a:p>
          <a:endParaRPr lang="en-GB"/>
        </a:p>
      </dgm:t>
    </dgm:pt>
    <dgm:pt modelId="{6C17314B-BD59-3143-9753-1D99163DE37E}">
      <dgm:prSet/>
      <dgm:spPr/>
      <dgm:t>
        <a:bodyPr/>
        <a:lstStyle/>
        <a:p>
          <a:r>
            <a:rPr lang="en-GB" dirty="0"/>
            <a:t>Traditional vs e-Learning</a:t>
          </a:r>
        </a:p>
      </dgm:t>
    </dgm:pt>
    <dgm:pt modelId="{2402E1F8-957E-804B-B801-17A5D850CE0E}" type="parTrans" cxnId="{4A7DB3E3-EAE1-CB4D-B2B5-A2699E789582}">
      <dgm:prSet/>
      <dgm:spPr/>
      <dgm:t>
        <a:bodyPr/>
        <a:lstStyle/>
        <a:p>
          <a:endParaRPr lang="en-GB"/>
        </a:p>
      </dgm:t>
    </dgm:pt>
    <dgm:pt modelId="{B49CACE9-BF20-2743-87B2-21D2B6446FEF}" type="sibTrans" cxnId="{4A7DB3E3-EAE1-CB4D-B2B5-A2699E789582}">
      <dgm:prSet/>
      <dgm:spPr/>
      <dgm:t>
        <a:bodyPr/>
        <a:lstStyle/>
        <a:p>
          <a:endParaRPr lang="en-GB"/>
        </a:p>
      </dgm:t>
    </dgm:pt>
    <dgm:pt modelId="{8EABE0A0-39AB-234E-8C5C-3021048A43A2}">
      <dgm:prSet/>
      <dgm:spPr/>
      <dgm:t>
        <a:bodyPr/>
        <a:lstStyle/>
        <a:p>
          <a:r>
            <a:rPr lang="en-GB" dirty="0"/>
            <a:t>E-learning tools</a:t>
          </a:r>
        </a:p>
      </dgm:t>
    </dgm:pt>
    <dgm:pt modelId="{A39D9828-F09B-9B46-B2E8-CC45D11B5C3A}" type="parTrans" cxnId="{1ECBECC5-58E8-134C-A25B-459B8F7F28CE}">
      <dgm:prSet/>
      <dgm:spPr/>
      <dgm:t>
        <a:bodyPr/>
        <a:lstStyle/>
        <a:p>
          <a:endParaRPr lang="en-GB"/>
        </a:p>
      </dgm:t>
    </dgm:pt>
    <dgm:pt modelId="{1153550F-985B-A348-9B62-A73D30C62922}" type="sibTrans" cxnId="{1ECBECC5-58E8-134C-A25B-459B8F7F28CE}">
      <dgm:prSet/>
      <dgm:spPr/>
      <dgm:t>
        <a:bodyPr/>
        <a:lstStyle/>
        <a:p>
          <a:endParaRPr lang="en-GB"/>
        </a:p>
      </dgm:t>
    </dgm:pt>
    <dgm:pt modelId="{C9FDD13B-B28A-1245-AA79-26F024355E5F}" type="pres">
      <dgm:prSet presAssocID="{1E3D417D-07A5-4609-AE01-BF26347BDE81}" presName="vert0" presStyleCnt="0">
        <dgm:presLayoutVars>
          <dgm:dir/>
          <dgm:animOne val="branch"/>
          <dgm:animLvl val="lvl"/>
        </dgm:presLayoutVars>
      </dgm:prSet>
      <dgm:spPr/>
    </dgm:pt>
    <dgm:pt modelId="{722D9FA6-3287-204A-AB88-385C6955F1BB}" type="pres">
      <dgm:prSet presAssocID="{37456FC8-45EC-4FA2-AE4C-C3A60B1F7767}" presName="thickLine" presStyleLbl="alignNode1" presStyleIdx="0" presStyleCnt="10"/>
      <dgm:spPr/>
    </dgm:pt>
    <dgm:pt modelId="{8DDC12CB-4F68-EB4A-8DB3-77570AEFE50F}" type="pres">
      <dgm:prSet presAssocID="{37456FC8-45EC-4FA2-AE4C-C3A60B1F7767}" presName="horz1" presStyleCnt="0"/>
      <dgm:spPr/>
    </dgm:pt>
    <dgm:pt modelId="{7E82E5A8-E199-464B-9075-0FEE031C545F}" type="pres">
      <dgm:prSet presAssocID="{37456FC8-45EC-4FA2-AE4C-C3A60B1F7767}" presName="tx1" presStyleLbl="revTx" presStyleIdx="0" presStyleCnt="10"/>
      <dgm:spPr/>
    </dgm:pt>
    <dgm:pt modelId="{51A8DAB7-A37C-B144-967E-707F9A998A3A}" type="pres">
      <dgm:prSet presAssocID="{37456FC8-45EC-4FA2-AE4C-C3A60B1F7767}" presName="vert1" presStyleCnt="0"/>
      <dgm:spPr/>
    </dgm:pt>
    <dgm:pt modelId="{EB8523E5-BB67-2D46-A5A9-B69E9DCCB684}" type="pres">
      <dgm:prSet presAssocID="{8FB3CE4F-5F52-4967-84AE-5ADA0F32E8B0}" presName="thickLine" presStyleLbl="alignNode1" presStyleIdx="1" presStyleCnt="10"/>
      <dgm:spPr/>
    </dgm:pt>
    <dgm:pt modelId="{9262EC0A-C4F1-DF41-9EF6-658CC4CD6554}" type="pres">
      <dgm:prSet presAssocID="{8FB3CE4F-5F52-4967-84AE-5ADA0F32E8B0}" presName="horz1" presStyleCnt="0"/>
      <dgm:spPr/>
    </dgm:pt>
    <dgm:pt modelId="{67322EAD-88A1-0743-8272-BA8AC102C6A6}" type="pres">
      <dgm:prSet presAssocID="{8FB3CE4F-5F52-4967-84AE-5ADA0F32E8B0}" presName="tx1" presStyleLbl="revTx" presStyleIdx="1" presStyleCnt="10"/>
      <dgm:spPr/>
    </dgm:pt>
    <dgm:pt modelId="{04D0DD63-0253-6249-B61A-B60F82418B57}" type="pres">
      <dgm:prSet presAssocID="{8FB3CE4F-5F52-4967-84AE-5ADA0F32E8B0}" presName="vert1" presStyleCnt="0"/>
      <dgm:spPr/>
    </dgm:pt>
    <dgm:pt modelId="{D2C4F96A-3258-C74D-9794-FE7430D10BE9}" type="pres">
      <dgm:prSet presAssocID="{A9BBF5E5-9F1E-4B72-8AFB-5A8859BBFFEA}" presName="thickLine" presStyleLbl="alignNode1" presStyleIdx="2" presStyleCnt="10"/>
      <dgm:spPr/>
    </dgm:pt>
    <dgm:pt modelId="{2CE6A77A-FC7F-9C4C-9A23-7B774B508503}" type="pres">
      <dgm:prSet presAssocID="{A9BBF5E5-9F1E-4B72-8AFB-5A8859BBFFEA}" presName="horz1" presStyleCnt="0"/>
      <dgm:spPr/>
    </dgm:pt>
    <dgm:pt modelId="{BB1FC4F3-F163-1B4F-94BB-5116F657AB0C}" type="pres">
      <dgm:prSet presAssocID="{A9BBF5E5-9F1E-4B72-8AFB-5A8859BBFFEA}" presName="tx1" presStyleLbl="revTx" presStyleIdx="2" presStyleCnt="10"/>
      <dgm:spPr/>
    </dgm:pt>
    <dgm:pt modelId="{F660EA00-D2EF-9640-843C-8A4A3FC53802}" type="pres">
      <dgm:prSet presAssocID="{A9BBF5E5-9F1E-4B72-8AFB-5A8859BBFFEA}" presName="vert1" presStyleCnt="0"/>
      <dgm:spPr/>
    </dgm:pt>
    <dgm:pt modelId="{7B5E4A1F-2825-204C-951F-B5B7DA8CA70E}" type="pres">
      <dgm:prSet presAssocID="{C6C53C90-BB7A-4DF5-AFC5-9587B870473E}" presName="thickLine" presStyleLbl="alignNode1" presStyleIdx="3" presStyleCnt="10"/>
      <dgm:spPr/>
    </dgm:pt>
    <dgm:pt modelId="{6B6E7F8D-2176-B743-9CBD-D4405FC97DBA}" type="pres">
      <dgm:prSet presAssocID="{C6C53C90-BB7A-4DF5-AFC5-9587B870473E}" presName="horz1" presStyleCnt="0"/>
      <dgm:spPr/>
    </dgm:pt>
    <dgm:pt modelId="{F98AF5EC-3772-6447-968D-558989F4C0F0}" type="pres">
      <dgm:prSet presAssocID="{C6C53C90-BB7A-4DF5-AFC5-9587B870473E}" presName="tx1" presStyleLbl="revTx" presStyleIdx="3" presStyleCnt="10"/>
      <dgm:spPr/>
    </dgm:pt>
    <dgm:pt modelId="{29EE4CA5-DC77-204D-8202-E60C33AD0AF4}" type="pres">
      <dgm:prSet presAssocID="{C6C53C90-BB7A-4DF5-AFC5-9587B870473E}" presName="vert1" presStyleCnt="0"/>
      <dgm:spPr/>
    </dgm:pt>
    <dgm:pt modelId="{D3C366DE-F758-7B4D-96E6-D13843FA2DF3}" type="pres">
      <dgm:prSet presAssocID="{6C17314B-BD59-3143-9753-1D99163DE37E}" presName="thickLine" presStyleLbl="alignNode1" presStyleIdx="4" presStyleCnt="10"/>
      <dgm:spPr/>
    </dgm:pt>
    <dgm:pt modelId="{B88F28A2-F5D1-E342-AB64-461A7AEFEDF9}" type="pres">
      <dgm:prSet presAssocID="{6C17314B-BD59-3143-9753-1D99163DE37E}" presName="horz1" presStyleCnt="0"/>
      <dgm:spPr/>
    </dgm:pt>
    <dgm:pt modelId="{260341D8-CCE6-994C-8127-E70A467115E1}" type="pres">
      <dgm:prSet presAssocID="{6C17314B-BD59-3143-9753-1D99163DE37E}" presName="tx1" presStyleLbl="revTx" presStyleIdx="4" presStyleCnt="10"/>
      <dgm:spPr/>
    </dgm:pt>
    <dgm:pt modelId="{14D275C3-EEEF-6D49-8E16-0826F09F7B6D}" type="pres">
      <dgm:prSet presAssocID="{6C17314B-BD59-3143-9753-1D99163DE37E}" presName="vert1" presStyleCnt="0"/>
      <dgm:spPr/>
    </dgm:pt>
    <dgm:pt modelId="{F8D75C7C-3A51-7D47-B392-FD9AC11FB335}" type="pres">
      <dgm:prSet presAssocID="{447287CD-BA5F-9E40-B9A0-B70BCFB56EB9}" presName="thickLine" presStyleLbl="alignNode1" presStyleIdx="5" presStyleCnt="10"/>
      <dgm:spPr/>
    </dgm:pt>
    <dgm:pt modelId="{15113C31-098B-AA48-8B57-6E40C4CC340C}" type="pres">
      <dgm:prSet presAssocID="{447287CD-BA5F-9E40-B9A0-B70BCFB56EB9}" presName="horz1" presStyleCnt="0"/>
      <dgm:spPr/>
    </dgm:pt>
    <dgm:pt modelId="{E51D2A88-7B3E-4C4F-8961-9CE0367B6C5D}" type="pres">
      <dgm:prSet presAssocID="{447287CD-BA5F-9E40-B9A0-B70BCFB56EB9}" presName="tx1" presStyleLbl="revTx" presStyleIdx="5" presStyleCnt="10"/>
      <dgm:spPr/>
    </dgm:pt>
    <dgm:pt modelId="{6767DE4F-F44E-3749-8879-5A07EECD9CD9}" type="pres">
      <dgm:prSet presAssocID="{447287CD-BA5F-9E40-B9A0-B70BCFB56EB9}" presName="vert1" presStyleCnt="0"/>
      <dgm:spPr/>
    </dgm:pt>
    <dgm:pt modelId="{C7CF2333-6A3D-1D4D-A927-EC214DF1A996}" type="pres">
      <dgm:prSet presAssocID="{639B08F0-FEB5-564F-B4D6-346717FAA8E3}" presName="thickLine" presStyleLbl="alignNode1" presStyleIdx="6" presStyleCnt="10"/>
      <dgm:spPr/>
    </dgm:pt>
    <dgm:pt modelId="{88405893-74B4-034D-9976-8FDBEF248A2E}" type="pres">
      <dgm:prSet presAssocID="{639B08F0-FEB5-564F-B4D6-346717FAA8E3}" presName="horz1" presStyleCnt="0"/>
      <dgm:spPr/>
    </dgm:pt>
    <dgm:pt modelId="{E380BAF1-1629-B046-80E0-C77C80E1F202}" type="pres">
      <dgm:prSet presAssocID="{639B08F0-FEB5-564F-B4D6-346717FAA8E3}" presName="tx1" presStyleLbl="revTx" presStyleIdx="6" presStyleCnt="10"/>
      <dgm:spPr/>
    </dgm:pt>
    <dgm:pt modelId="{3C1BD7B5-BCAD-9B4A-947C-6EAC9F63A1E4}" type="pres">
      <dgm:prSet presAssocID="{639B08F0-FEB5-564F-B4D6-346717FAA8E3}" presName="vert1" presStyleCnt="0"/>
      <dgm:spPr/>
    </dgm:pt>
    <dgm:pt modelId="{78F7A1B5-D5B6-DD41-9AF7-E904CFC06E89}" type="pres">
      <dgm:prSet presAssocID="{F167B099-D926-F242-9DDA-59C45FAF4AAA}" presName="thickLine" presStyleLbl="alignNode1" presStyleIdx="7" presStyleCnt="10"/>
      <dgm:spPr/>
    </dgm:pt>
    <dgm:pt modelId="{6855DC5C-BDFD-A14A-9EEE-E1FC2A4A4FAE}" type="pres">
      <dgm:prSet presAssocID="{F167B099-D926-F242-9DDA-59C45FAF4AAA}" presName="horz1" presStyleCnt="0"/>
      <dgm:spPr/>
    </dgm:pt>
    <dgm:pt modelId="{D1A3A580-4E4F-334B-B37C-B4607CFA205A}" type="pres">
      <dgm:prSet presAssocID="{F167B099-D926-F242-9DDA-59C45FAF4AAA}" presName="tx1" presStyleLbl="revTx" presStyleIdx="7" presStyleCnt="10"/>
      <dgm:spPr/>
    </dgm:pt>
    <dgm:pt modelId="{56157D29-1B7A-4944-82FB-A36CFEDEFF42}" type="pres">
      <dgm:prSet presAssocID="{F167B099-D926-F242-9DDA-59C45FAF4AAA}" presName="vert1" presStyleCnt="0"/>
      <dgm:spPr/>
    </dgm:pt>
    <dgm:pt modelId="{7526AF57-7055-C942-8C1D-19C47ABA5A54}" type="pres">
      <dgm:prSet presAssocID="{84A83760-3C3A-2C42-8A3D-26EB1FD4CD54}" presName="thickLine" presStyleLbl="alignNode1" presStyleIdx="8" presStyleCnt="10"/>
      <dgm:spPr/>
    </dgm:pt>
    <dgm:pt modelId="{E8D09930-D999-154C-880A-DBA0B10501E8}" type="pres">
      <dgm:prSet presAssocID="{84A83760-3C3A-2C42-8A3D-26EB1FD4CD54}" presName="horz1" presStyleCnt="0"/>
      <dgm:spPr/>
    </dgm:pt>
    <dgm:pt modelId="{DD934FA5-3E99-4D4E-BB08-D876DDB9D669}" type="pres">
      <dgm:prSet presAssocID="{84A83760-3C3A-2C42-8A3D-26EB1FD4CD54}" presName="tx1" presStyleLbl="revTx" presStyleIdx="8" presStyleCnt="10"/>
      <dgm:spPr/>
    </dgm:pt>
    <dgm:pt modelId="{209B44EB-A854-8F44-AC16-7B6D7905CC1D}" type="pres">
      <dgm:prSet presAssocID="{84A83760-3C3A-2C42-8A3D-26EB1FD4CD54}" presName="vert1" presStyleCnt="0"/>
      <dgm:spPr/>
    </dgm:pt>
    <dgm:pt modelId="{761A8113-0851-A245-B1BE-990F86EEDCD5}" type="pres">
      <dgm:prSet presAssocID="{8EABE0A0-39AB-234E-8C5C-3021048A43A2}" presName="thickLine" presStyleLbl="alignNode1" presStyleIdx="9" presStyleCnt="10"/>
      <dgm:spPr/>
    </dgm:pt>
    <dgm:pt modelId="{B0F84359-CC3F-F544-980C-A5CE2A38EE8D}" type="pres">
      <dgm:prSet presAssocID="{8EABE0A0-39AB-234E-8C5C-3021048A43A2}" presName="horz1" presStyleCnt="0"/>
      <dgm:spPr/>
    </dgm:pt>
    <dgm:pt modelId="{ED98149C-D551-F24F-88AF-366D1B152839}" type="pres">
      <dgm:prSet presAssocID="{8EABE0A0-39AB-234E-8C5C-3021048A43A2}" presName="tx1" presStyleLbl="revTx" presStyleIdx="9" presStyleCnt="10"/>
      <dgm:spPr/>
    </dgm:pt>
    <dgm:pt modelId="{555CBF4B-7044-CF4F-8653-C2CE59B46C58}" type="pres">
      <dgm:prSet presAssocID="{8EABE0A0-39AB-234E-8C5C-3021048A43A2}" presName="vert1" presStyleCnt="0"/>
      <dgm:spPr/>
    </dgm:pt>
  </dgm:ptLst>
  <dgm:cxnLst>
    <dgm:cxn modelId="{30E89705-5C9D-6147-BDBC-0EADBDFB51CB}" type="presOf" srcId="{447287CD-BA5F-9E40-B9A0-B70BCFB56EB9}" destId="{E51D2A88-7B3E-4C4F-8961-9CE0367B6C5D}" srcOrd="0" destOrd="0" presId="urn:microsoft.com/office/officeart/2008/layout/LinedList"/>
    <dgm:cxn modelId="{29F79D0C-3FFF-A04F-A4B0-A9DB7DF95D13}" type="presOf" srcId="{A9BBF5E5-9F1E-4B72-8AFB-5A8859BBFFEA}" destId="{BB1FC4F3-F163-1B4F-94BB-5116F657AB0C}" srcOrd="0" destOrd="0" presId="urn:microsoft.com/office/officeart/2008/layout/LinedList"/>
    <dgm:cxn modelId="{30DE7415-5433-3647-B388-4BB1EE205393}" type="presOf" srcId="{1E3D417D-07A5-4609-AE01-BF26347BDE81}" destId="{C9FDD13B-B28A-1245-AA79-26F024355E5F}" srcOrd="0" destOrd="0" presId="urn:microsoft.com/office/officeart/2008/layout/LinedList"/>
    <dgm:cxn modelId="{F628C41E-5401-5E47-85A8-5DC6330FEA08}" srcId="{1E3D417D-07A5-4609-AE01-BF26347BDE81}" destId="{447287CD-BA5F-9E40-B9A0-B70BCFB56EB9}" srcOrd="5" destOrd="0" parTransId="{1EBE9B9F-FA83-E843-9622-D3984D5B91AF}" sibTransId="{5742DD60-49E1-A746-A70F-58392D8CFEFE}"/>
    <dgm:cxn modelId="{18004C2A-DA57-DE4F-96FF-540467ECEA06}" type="presOf" srcId="{639B08F0-FEB5-564F-B4D6-346717FAA8E3}" destId="{E380BAF1-1629-B046-80E0-C77C80E1F202}" srcOrd="0" destOrd="0" presId="urn:microsoft.com/office/officeart/2008/layout/LinedList"/>
    <dgm:cxn modelId="{B886682F-E1D6-3D48-8BFC-997AE67FACA5}" type="presOf" srcId="{C6C53C90-BB7A-4DF5-AFC5-9587B870473E}" destId="{F98AF5EC-3772-6447-968D-558989F4C0F0}" srcOrd="0" destOrd="0" presId="urn:microsoft.com/office/officeart/2008/layout/LinedList"/>
    <dgm:cxn modelId="{E1813059-F115-42CF-B655-DD492D9AEF04}" srcId="{1E3D417D-07A5-4609-AE01-BF26347BDE81}" destId="{37456FC8-45EC-4FA2-AE4C-C3A60B1F7767}" srcOrd="0" destOrd="0" parTransId="{B7E7CF94-9335-4A4A-88EA-B42B84CE771D}" sibTransId="{9930E283-47B2-4A75-ADEA-7D85E1A5DDBA}"/>
    <dgm:cxn modelId="{A10BF85F-ECCE-DB42-8B60-139A84B59148}" type="presOf" srcId="{37456FC8-45EC-4FA2-AE4C-C3A60B1F7767}" destId="{7E82E5A8-E199-464B-9075-0FEE031C545F}" srcOrd="0" destOrd="0" presId="urn:microsoft.com/office/officeart/2008/layout/LinedList"/>
    <dgm:cxn modelId="{EA89B86A-76BA-264A-B6C6-011BFAEADF07}" srcId="{1E3D417D-07A5-4609-AE01-BF26347BDE81}" destId="{F167B099-D926-F242-9DDA-59C45FAF4AAA}" srcOrd="7" destOrd="0" parTransId="{5C2F1EDB-CDCF-9E4E-ADE9-595134D9F8E6}" sibTransId="{0C4E9D67-ED6A-D041-951E-81CE42E3925B}"/>
    <dgm:cxn modelId="{722CC76B-608E-3945-B30D-1CF1642D2307}" type="presOf" srcId="{8FB3CE4F-5F52-4967-84AE-5ADA0F32E8B0}" destId="{67322EAD-88A1-0743-8272-BA8AC102C6A6}" srcOrd="0" destOrd="0" presId="urn:microsoft.com/office/officeart/2008/layout/LinedList"/>
    <dgm:cxn modelId="{ABEC9E88-D7CB-114F-8AAC-EB3979D959A0}" type="presOf" srcId="{84A83760-3C3A-2C42-8A3D-26EB1FD4CD54}" destId="{DD934FA5-3E99-4D4E-BB08-D876DDB9D669}" srcOrd="0" destOrd="0" presId="urn:microsoft.com/office/officeart/2008/layout/LinedList"/>
    <dgm:cxn modelId="{48AC779E-A25A-405E-8970-6DDFA4EF200A}" srcId="{1E3D417D-07A5-4609-AE01-BF26347BDE81}" destId="{C6C53C90-BB7A-4DF5-AFC5-9587B870473E}" srcOrd="3" destOrd="0" parTransId="{5D2C9DCF-F668-4B3D-86B5-9875753ECAE0}" sibTransId="{592CA457-F042-49DA-83A8-206B29703B58}"/>
    <dgm:cxn modelId="{9F8DC8AF-95FC-D44B-AA2F-9406498B0A38}" type="presOf" srcId="{F167B099-D926-F242-9DDA-59C45FAF4AAA}" destId="{D1A3A580-4E4F-334B-B37C-B4607CFA205A}" srcOrd="0" destOrd="0" presId="urn:microsoft.com/office/officeart/2008/layout/LinedList"/>
    <dgm:cxn modelId="{5C5172B0-99A4-3D49-ACD3-1533413016AA}" srcId="{1E3D417D-07A5-4609-AE01-BF26347BDE81}" destId="{639B08F0-FEB5-564F-B4D6-346717FAA8E3}" srcOrd="6" destOrd="0" parTransId="{404B621D-0837-8C43-B798-F6F34384DD1D}" sibTransId="{0AD58A9F-A21E-6743-B34B-EE827299B70D}"/>
    <dgm:cxn modelId="{7F5F76B2-86C7-084C-B5A2-0F678E92E219}" type="presOf" srcId="{6C17314B-BD59-3143-9753-1D99163DE37E}" destId="{260341D8-CCE6-994C-8127-E70A467115E1}" srcOrd="0" destOrd="0" presId="urn:microsoft.com/office/officeart/2008/layout/LinedList"/>
    <dgm:cxn modelId="{1ECBECC5-58E8-134C-A25B-459B8F7F28CE}" srcId="{1E3D417D-07A5-4609-AE01-BF26347BDE81}" destId="{8EABE0A0-39AB-234E-8C5C-3021048A43A2}" srcOrd="9" destOrd="0" parTransId="{A39D9828-F09B-9B46-B2E8-CC45D11B5C3A}" sibTransId="{1153550F-985B-A348-9B62-A73D30C62922}"/>
    <dgm:cxn modelId="{EDD3B3D4-4DB1-469E-8955-5BC446BA6DA3}" srcId="{1E3D417D-07A5-4609-AE01-BF26347BDE81}" destId="{8FB3CE4F-5F52-4967-84AE-5ADA0F32E8B0}" srcOrd="1" destOrd="0" parTransId="{E1CFFC44-5807-4921-A659-21E9C89384BB}" sibTransId="{E2817F23-9232-4B00-A123-9D857D4099B2}"/>
    <dgm:cxn modelId="{AB0E2BE3-40F8-434D-A020-73C0297296D5}" srcId="{1E3D417D-07A5-4609-AE01-BF26347BDE81}" destId="{84A83760-3C3A-2C42-8A3D-26EB1FD4CD54}" srcOrd="8" destOrd="0" parTransId="{8B0E5946-A43E-014B-ACD2-971829E87F33}" sibTransId="{FBEE68AD-476F-E24B-883B-9B4094827D4D}"/>
    <dgm:cxn modelId="{4A7DB3E3-EAE1-CB4D-B2B5-A2699E789582}" srcId="{1E3D417D-07A5-4609-AE01-BF26347BDE81}" destId="{6C17314B-BD59-3143-9753-1D99163DE37E}" srcOrd="4" destOrd="0" parTransId="{2402E1F8-957E-804B-B801-17A5D850CE0E}" sibTransId="{B49CACE9-BF20-2743-87B2-21D2B6446FEF}"/>
    <dgm:cxn modelId="{C0658BF4-29F3-4FA6-A25D-B1A6F7CBF437}" srcId="{1E3D417D-07A5-4609-AE01-BF26347BDE81}" destId="{A9BBF5E5-9F1E-4B72-8AFB-5A8859BBFFEA}" srcOrd="2" destOrd="0" parTransId="{D40A2BBE-48EB-4622-AD97-D4AD306F451D}" sibTransId="{CA0CB1F3-3D20-465E-ABCB-4163FD201DD8}"/>
    <dgm:cxn modelId="{079400FA-BB9B-BF45-9FC9-4875E5D5A792}" type="presOf" srcId="{8EABE0A0-39AB-234E-8C5C-3021048A43A2}" destId="{ED98149C-D551-F24F-88AF-366D1B152839}" srcOrd="0" destOrd="0" presId="urn:microsoft.com/office/officeart/2008/layout/LinedList"/>
    <dgm:cxn modelId="{16EBE36F-D8F2-964E-B73D-BFC09CB6D603}" type="presParOf" srcId="{C9FDD13B-B28A-1245-AA79-26F024355E5F}" destId="{722D9FA6-3287-204A-AB88-385C6955F1BB}" srcOrd="0" destOrd="0" presId="urn:microsoft.com/office/officeart/2008/layout/LinedList"/>
    <dgm:cxn modelId="{8348BFBA-2C88-5642-A54D-260898A4DC74}" type="presParOf" srcId="{C9FDD13B-B28A-1245-AA79-26F024355E5F}" destId="{8DDC12CB-4F68-EB4A-8DB3-77570AEFE50F}" srcOrd="1" destOrd="0" presId="urn:microsoft.com/office/officeart/2008/layout/LinedList"/>
    <dgm:cxn modelId="{9CA2C93D-48D1-F547-8853-FE84EFFD295A}" type="presParOf" srcId="{8DDC12CB-4F68-EB4A-8DB3-77570AEFE50F}" destId="{7E82E5A8-E199-464B-9075-0FEE031C545F}" srcOrd="0" destOrd="0" presId="urn:microsoft.com/office/officeart/2008/layout/LinedList"/>
    <dgm:cxn modelId="{5CC6692B-6874-A34D-BF9F-3C74BCD99E74}" type="presParOf" srcId="{8DDC12CB-4F68-EB4A-8DB3-77570AEFE50F}" destId="{51A8DAB7-A37C-B144-967E-707F9A998A3A}" srcOrd="1" destOrd="0" presId="urn:microsoft.com/office/officeart/2008/layout/LinedList"/>
    <dgm:cxn modelId="{8C1EF25F-93F4-3B40-9598-359ADD2B95DC}" type="presParOf" srcId="{C9FDD13B-B28A-1245-AA79-26F024355E5F}" destId="{EB8523E5-BB67-2D46-A5A9-B69E9DCCB684}" srcOrd="2" destOrd="0" presId="urn:microsoft.com/office/officeart/2008/layout/LinedList"/>
    <dgm:cxn modelId="{E7CA1DAA-1AB5-C94A-8CF6-418357D56F15}" type="presParOf" srcId="{C9FDD13B-B28A-1245-AA79-26F024355E5F}" destId="{9262EC0A-C4F1-DF41-9EF6-658CC4CD6554}" srcOrd="3" destOrd="0" presId="urn:microsoft.com/office/officeart/2008/layout/LinedList"/>
    <dgm:cxn modelId="{102426A7-F2E6-D547-8219-22AB12794CD8}" type="presParOf" srcId="{9262EC0A-C4F1-DF41-9EF6-658CC4CD6554}" destId="{67322EAD-88A1-0743-8272-BA8AC102C6A6}" srcOrd="0" destOrd="0" presId="urn:microsoft.com/office/officeart/2008/layout/LinedList"/>
    <dgm:cxn modelId="{9BEE0981-1F6E-3C42-B855-78DE8D244556}" type="presParOf" srcId="{9262EC0A-C4F1-DF41-9EF6-658CC4CD6554}" destId="{04D0DD63-0253-6249-B61A-B60F82418B57}" srcOrd="1" destOrd="0" presId="urn:microsoft.com/office/officeart/2008/layout/LinedList"/>
    <dgm:cxn modelId="{157498A0-D1C1-064F-B4AC-ED92DED8F63D}" type="presParOf" srcId="{C9FDD13B-B28A-1245-AA79-26F024355E5F}" destId="{D2C4F96A-3258-C74D-9794-FE7430D10BE9}" srcOrd="4" destOrd="0" presId="urn:microsoft.com/office/officeart/2008/layout/LinedList"/>
    <dgm:cxn modelId="{CDAAD14A-CC02-B845-AB3F-46DE5E731AD6}" type="presParOf" srcId="{C9FDD13B-B28A-1245-AA79-26F024355E5F}" destId="{2CE6A77A-FC7F-9C4C-9A23-7B774B508503}" srcOrd="5" destOrd="0" presId="urn:microsoft.com/office/officeart/2008/layout/LinedList"/>
    <dgm:cxn modelId="{541A0328-CA0A-524B-A519-E862B9644086}" type="presParOf" srcId="{2CE6A77A-FC7F-9C4C-9A23-7B774B508503}" destId="{BB1FC4F3-F163-1B4F-94BB-5116F657AB0C}" srcOrd="0" destOrd="0" presId="urn:microsoft.com/office/officeart/2008/layout/LinedList"/>
    <dgm:cxn modelId="{B75AE718-2BBA-1149-A01E-181189D3070B}" type="presParOf" srcId="{2CE6A77A-FC7F-9C4C-9A23-7B774B508503}" destId="{F660EA00-D2EF-9640-843C-8A4A3FC53802}" srcOrd="1" destOrd="0" presId="urn:microsoft.com/office/officeart/2008/layout/LinedList"/>
    <dgm:cxn modelId="{FAFFC612-5D2D-DA40-85F7-EDCF587E848E}" type="presParOf" srcId="{C9FDD13B-B28A-1245-AA79-26F024355E5F}" destId="{7B5E4A1F-2825-204C-951F-B5B7DA8CA70E}" srcOrd="6" destOrd="0" presId="urn:microsoft.com/office/officeart/2008/layout/LinedList"/>
    <dgm:cxn modelId="{C787A885-5222-2842-87AD-255D751EC052}" type="presParOf" srcId="{C9FDD13B-B28A-1245-AA79-26F024355E5F}" destId="{6B6E7F8D-2176-B743-9CBD-D4405FC97DBA}" srcOrd="7" destOrd="0" presId="urn:microsoft.com/office/officeart/2008/layout/LinedList"/>
    <dgm:cxn modelId="{628DC071-377C-554E-B65E-30D40EFFAC8F}" type="presParOf" srcId="{6B6E7F8D-2176-B743-9CBD-D4405FC97DBA}" destId="{F98AF5EC-3772-6447-968D-558989F4C0F0}" srcOrd="0" destOrd="0" presId="urn:microsoft.com/office/officeart/2008/layout/LinedList"/>
    <dgm:cxn modelId="{FA3529CE-BAA9-E64E-8FFD-08902BD84823}" type="presParOf" srcId="{6B6E7F8D-2176-B743-9CBD-D4405FC97DBA}" destId="{29EE4CA5-DC77-204D-8202-E60C33AD0AF4}" srcOrd="1" destOrd="0" presId="urn:microsoft.com/office/officeart/2008/layout/LinedList"/>
    <dgm:cxn modelId="{ADDF6A9A-898D-CA4B-86A1-A79182F5411A}" type="presParOf" srcId="{C9FDD13B-B28A-1245-AA79-26F024355E5F}" destId="{D3C366DE-F758-7B4D-96E6-D13843FA2DF3}" srcOrd="8" destOrd="0" presId="urn:microsoft.com/office/officeart/2008/layout/LinedList"/>
    <dgm:cxn modelId="{2863B40E-B792-3E4C-AB99-3D20FF4B4871}" type="presParOf" srcId="{C9FDD13B-B28A-1245-AA79-26F024355E5F}" destId="{B88F28A2-F5D1-E342-AB64-461A7AEFEDF9}" srcOrd="9" destOrd="0" presId="urn:microsoft.com/office/officeart/2008/layout/LinedList"/>
    <dgm:cxn modelId="{BEEB1276-6250-4345-9740-BA9E4F758827}" type="presParOf" srcId="{B88F28A2-F5D1-E342-AB64-461A7AEFEDF9}" destId="{260341D8-CCE6-994C-8127-E70A467115E1}" srcOrd="0" destOrd="0" presId="urn:microsoft.com/office/officeart/2008/layout/LinedList"/>
    <dgm:cxn modelId="{DA2B15FE-9FCD-7C4A-AEE9-6DA7322F8F55}" type="presParOf" srcId="{B88F28A2-F5D1-E342-AB64-461A7AEFEDF9}" destId="{14D275C3-EEEF-6D49-8E16-0826F09F7B6D}" srcOrd="1" destOrd="0" presId="urn:microsoft.com/office/officeart/2008/layout/LinedList"/>
    <dgm:cxn modelId="{A2522C39-84C1-4D4D-A110-3CBC85652AF1}" type="presParOf" srcId="{C9FDD13B-B28A-1245-AA79-26F024355E5F}" destId="{F8D75C7C-3A51-7D47-B392-FD9AC11FB335}" srcOrd="10" destOrd="0" presId="urn:microsoft.com/office/officeart/2008/layout/LinedList"/>
    <dgm:cxn modelId="{E4B0B852-9F39-4743-8AC2-AF38F66301E2}" type="presParOf" srcId="{C9FDD13B-B28A-1245-AA79-26F024355E5F}" destId="{15113C31-098B-AA48-8B57-6E40C4CC340C}" srcOrd="11" destOrd="0" presId="urn:microsoft.com/office/officeart/2008/layout/LinedList"/>
    <dgm:cxn modelId="{E392FDC1-8C4D-D54F-A320-D6DF66AFB556}" type="presParOf" srcId="{15113C31-098B-AA48-8B57-6E40C4CC340C}" destId="{E51D2A88-7B3E-4C4F-8961-9CE0367B6C5D}" srcOrd="0" destOrd="0" presId="urn:microsoft.com/office/officeart/2008/layout/LinedList"/>
    <dgm:cxn modelId="{7AA8641B-334A-A549-AEBA-67F792E48D6D}" type="presParOf" srcId="{15113C31-098B-AA48-8B57-6E40C4CC340C}" destId="{6767DE4F-F44E-3749-8879-5A07EECD9CD9}" srcOrd="1" destOrd="0" presId="urn:microsoft.com/office/officeart/2008/layout/LinedList"/>
    <dgm:cxn modelId="{3090A806-907A-934F-B4C0-CC4AEE47E2D9}" type="presParOf" srcId="{C9FDD13B-B28A-1245-AA79-26F024355E5F}" destId="{C7CF2333-6A3D-1D4D-A927-EC214DF1A996}" srcOrd="12" destOrd="0" presId="urn:microsoft.com/office/officeart/2008/layout/LinedList"/>
    <dgm:cxn modelId="{57633D38-F7C0-864B-9BEB-6D1676B6A1BF}" type="presParOf" srcId="{C9FDD13B-B28A-1245-AA79-26F024355E5F}" destId="{88405893-74B4-034D-9976-8FDBEF248A2E}" srcOrd="13" destOrd="0" presId="urn:microsoft.com/office/officeart/2008/layout/LinedList"/>
    <dgm:cxn modelId="{9AA1156C-886A-5842-A5B3-68B45340B19A}" type="presParOf" srcId="{88405893-74B4-034D-9976-8FDBEF248A2E}" destId="{E380BAF1-1629-B046-80E0-C77C80E1F202}" srcOrd="0" destOrd="0" presId="urn:microsoft.com/office/officeart/2008/layout/LinedList"/>
    <dgm:cxn modelId="{506D860A-FAC0-CF46-9E01-861ADF3354E9}" type="presParOf" srcId="{88405893-74B4-034D-9976-8FDBEF248A2E}" destId="{3C1BD7B5-BCAD-9B4A-947C-6EAC9F63A1E4}" srcOrd="1" destOrd="0" presId="urn:microsoft.com/office/officeart/2008/layout/LinedList"/>
    <dgm:cxn modelId="{FE4138D2-8861-F644-AF9C-0D1C6FF48910}" type="presParOf" srcId="{C9FDD13B-B28A-1245-AA79-26F024355E5F}" destId="{78F7A1B5-D5B6-DD41-9AF7-E904CFC06E89}" srcOrd="14" destOrd="0" presId="urn:microsoft.com/office/officeart/2008/layout/LinedList"/>
    <dgm:cxn modelId="{40812F60-DDCE-4743-9024-C784D5A63366}" type="presParOf" srcId="{C9FDD13B-B28A-1245-AA79-26F024355E5F}" destId="{6855DC5C-BDFD-A14A-9EEE-E1FC2A4A4FAE}" srcOrd="15" destOrd="0" presId="urn:microsoft.com/office/officeart/2008/layout/LinedList"/>
    <dgm:cxn modelId="{0DAFE848-659E-4B4D-9B68-950E0C684118}" type="presParOf" srcId="{6855DC5C-BDFD-A14A-9EEE-E1FC2A4A4FAE}" destId="{D1A3A580-4E4F-334B-B37C-B4607CFA205A}" srcOrd="0" destOrd="0" presId="urn:microsoft.com/office/officeart/2008/layout/LinedList"/>
    <dgm:cxn modelId="{506707E2-4429-5B4E-8595-A5BF4A4A3231}" type="presParOf" srcId="{6855DC5C-BDFD-A14A-9EEE-E1FC2A4A4FAE}" destId="{56157D29-1B7A-4944-82FB-A36CFEDEFF42}" srcOrd="1" destOrd="0" presId="urn:microsoft.com/office/officeart/2008/layout/LinedList"/>
    <dgm:cxn modelId="{C0E3333E-0F7F-3E4D-8F23-B115EE16E0BC}" type="presParOf" srcId="{C9FDD13B-B28A-1245-AA79-26F024355E5F}" destId="{7526AF57-7055-C942-8C1D-19C47ABA5A54}" srcOrd="16" destOrd="0" presId="urn:microsoft.com/office/officeart/2008/layout/LinedList"/>
    <dgm:cxn modelId="{EAB85BC7-8DDB-634F-8C7B-59FE65DB755F}" type="presParOf" srcId="{C9FDD13B-B28A-1245-AA79-26F024355E5F}" destId="{E8D09930-D999-154C-880A-DBA0B10501E8}" srcOrd="17" destOrd="0" presId="urn:microsoft.com/office/officeart/2008/layout/LinedList"/>
    <dgm:cxn modelId="{DB1467AE-7BDB-2541-80F7-EE6749A4725B}" type="presParOf" srcId="{E8D09930-D999-154C-880A-DBA0B10501E8}" destId="{DD934FA5-3E99-4D4E-BB08-D876DDB9D669}" srcOrd="0" destOrd="0" presId="urn:microsoft.com/office/officeart/2008/layout/LinedList"/>
    <dgm:cxn modelId="{1F5EEFD8-4B2B-C047-B364-0C55438ECAE6}" type="presParOf" srcId="{E8D09930-D999-154C-880A-DBA0B10501E8}" destId="{209B44EB-A854-8F44-AC16-7B6D7905CC1D}" srcOrd="1" destOrd="0" presId="urn:microsoft.com/office/officeart/2008/layout/LinedList"/>
    <dgm:cxn modelId="{4BF3AE2F-50DB-D245-9108-F53034551204}" type="presParOf" srcId="{C9FDD13B-B28A-1245-AA79-26F024355E5F}" destId="{761A8113-0851-A245-B1BE-990F86EEDCD5}" srcOrd="18" destOrd="0" presId="urn:microsoft.com/office/officeart/2008/layout/LinedList"/>
    <dgm:cxn modelId="{023B9CDF-F0FC-2541-8A28-84CD5C08C59B}" type="presParOf" srcId="{C9FDD13B-B28A-1245-AA79-26F024355E5F}" destId="{B0F84359-CC3F-F544-980C-A5CE2A38EE8D}" srcOrd="19" destOrd="0" presId="urn:microsoft.com/office/officeart/2008/layout/LinedList"/>
    <dgm:cxn modelId="{A10669DA-3270-7844-839F-025C532F11DA}" type="presParOf" srcId="{B0F84359-CC3F-F544-980C-A5CE2A38EE8D}" destId="{ED98149C-D551-F24F-88AF-366D1B152839}" srcOrd="0" destOrd="0" presId="urn:microsoft.com/office/officeart/2008/layout/LinedList"/>
    <dgm:cxn modelId="{611D059E-3467-554D-B0F7-77345EA3B3BF}" type="presParOf" srcId="{B0F84359-CC3F-F544-980C-A5CE2A38EE8D}" destId="{555CBF4B-7044-CF4F-8653-C2CE59B46C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D9FA6-3287-204A-AB88-385C6955F1BB}">
      <dsp:nvSpPr>
        <dsp:cNvPr id="0" name=""/>
        <dsp:cNvSpPr/>
      </dsp:nvSpPr>
      <dsp:spPr>
        <a:xfrm>
          <a:off x="0" y="417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82E5A8-E199-464B-9075-0FEE031C545F}">
      <dsp:nvSpPr>
        <dsp:cNvPr id="0" name=""/>
        <dsp:cNvSpPr/>
      </dsp:nvSpPr>
      <dsp:spPr>
        <a:xfrm>
          <a:off x="0" y="417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is E-Learning?</a:t>
          </a:r>
        </a:p>
      </dsp:txBody>
      <dsp:txXfrm>
        <a:off x="0" y="417"/>
        <a:ext cx="5211978" cy="341546"/>
      </dsp:txXfrm>
    </dsp:sp>
    <dsp:sp modelId="{EB8523E5-BB67-2D46-A5A9-B69E9DCCB684}">
      <dsp:nvSpPr>
        <dsp:cNvPr id="0" name=""/>
        <dsp:cNvSpPr/>
      </dsp:nvSpPr>
      <dsp:spPr>
        <a:xfrm>
          <a:off x="0" y="341963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322EAD-88A1-0743-8272-BA8AC102C6A6}">
      <dsp:nvSpPr>
        <dsp:cNvPr id="0" name=""/>
        <dsp:cNvSpPr/>
      </dsp:nvSpPr>
      <dsp:spPr>
        <a:xfrm>
          <a:off x="0" y="341963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Truth of E-Learning</a:t>
          </a:r>
        </a:p>
      </dsp:txBody>
      <dsp:txXfrm>
        <a:off x="0" y="341963"/>
        <a:ext cx="5211978" cy="341546"/>
      </dsp:txXfrm>
    </dsp:sp>
    <dsp:sp modelId="{D2C4F96A-3258-C74D-9794-FE7430D10BE9}">
      <dsp:nvSpPr>
        <dsp:cNvPr id="0" name=""/>
        <dsp:cNvSpPr/>
      </dsp:nvSpPr>
      <dsp:spPr>
        <a:xfrm>
          <a:off x="0" y="683510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1FC4F3-F163-1B4F-94BB-5116F657AB0C}">
      <dsp:nvSpPr>
        <dsp:cNvPr id="0" name=""/>
        <dsp:cNvSpPr/>
      </dsp:nvSpPr>
      <dsp:spPr>
        <a:xfrm>
          <a:off x="0" y="683510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Education Market</a:t>
          </a:r>
        </a:p>
      </dsp:txBody>
      <dsp:txXfrm>
        <a:off x="0" y="683510"/>
        <a:ext cx="5211978" cy="341546"/>
      </dsp:txXfrm>
    </dsp:sp>
    <dsp:sp modelId="{7B5E4A1F-2825-204C-951F-B5B7DA8CA70E}">
      <dsp:nvSpPr>
        <dsp:cNvPr id="0" name=""/>
        <dsp:cNvSpPr/>
      </dsp:nvSpPr>
      <dsp:spPr>
        <a:xfrm>
          <a:off x="0" y="1025056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8AF5EC-3772-6447-968D-558989F4C0F0}">
      <dsp:nvSpPr>
        <dsp:cNvPr id="0" name=""/>
        <dsp:cNvSpPr/>
      </dsp:nvSpPr>
      <dsp:spPr>
        <a:xfrm>
          <a:off x="0" y="1025056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Why e-Learning</a:t>
          </a:r>
        </a:p>
      </dsp:txBody>
      <dsp:txXfrm>
        <a:off x="0" y="1025056"/>
        <a:ext cx="5211978" cy="341546"/>
      </dsp:txXfrm>
    </dsp:sp>
    <dsp:sp modelId="{D3C366DE-F758-7B4D-96E6-D13843FA2DF3}">
      <dsp:nvSpPr>
        <dsp:cNvPr id="0" name=""/>
        <dsp:cNvSpPr/>
      </dsp:nvSpPr>
      <dsp:spPr>
        <a:xfrm>
          <a:off x="0" y="1366603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0341D8-CCE6-994C-8127-E70A467115E1}">
      <dsp:nvSpPr>
        <dsp:cNvPr id="0" name=""/>
        <dsp:cNvSpPr/>
      </dsp:nvSpPr>
      <dsp:spPr>
        <a:xfrm>
          <a:off x="0" y="1366603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Traditional vs e-Learning</a:t>
          </a:r>
        </a:p>
      </dsp:txBody>
      <dsp:txXfrm>
        <a:off x="0" y="1366603"/>
        <a:ext cx="5211978" cy="341546"/>
      </dsp:txXfrm>
    </dsp:sp>
    <dsp:sp modelId="{F8D75C7C-3A51-7D47-B392-FD9AC11FB335}">
      <dsp:nvSpPr>
        <dsp:cNvPr id="0" name=""/>
        <dsp:cNvSpPr/>
      </dsp:nvSpPr>
      <dsp:spPr>
        <a:xfrm>
          <a:off x="0" y="1708150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1D2A88-7B3E-4C4F-8961-9CE0367B6C5D}">
      <dsp:nvSpPr>
        <dsp:cNvPr id="0" name=""/>
        <dsp:cNvSpPr/>
      </dsp:nvSpPr>
      <dsp:spPr>
        <a:xfrm>
          <a:off x="0" y="1708150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Approaches to e-Learning</a:t>
          </a:r>
        </a:p>
      </dsp:txBody>
      <dsp:txXfrm>
        <a:off x="0" y="1708150"/>
        <a:ext cx="5211978" cy="341546"/>
      </dsp:txXfrm>
    </dsp:sp>
    <dsp:sp modelId="{C7CF2333-6A3D-1D4D-A927-EC214DF1A996}">
      <dsp:nvSpPr>
        <dsp:cNvPr id="0" name=""/>
        <dsp:cNvSpPr/>
      </dsp:nvSpPr>
      <dsp:spPr>
        <a:xfrm>
          <a:off x="0" y="2049696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80BAF1-1629-B046-80E0-C77C80E1F202}">
      <dsp:nvSpPr>
        <dsp:cNvPr id="0" name=""/>
        <dsp:cNvSpPr/>
      </dsp:nvSpPr>
      <dsp:spPr>
        <a:xfrm>
          <a:off x="0" y="2049696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Advantages vs disadvantages</a:t>
          </a:r>
        </a:p>
      </dsp:txBody>
      <dsp:txXfrm>
        <a:off x="0" y="2049696"/>
        <a:ext cx="5211978" cy="341546"/>
      </dsp:txXfrm>
    </dsp:sp>
    <dsp:sp modelId="{78F7A1B5-D5B6-DD41-9AF7-E904CFC06E89}">
      <dsp:nvSpPr>
        <dsp:cNvPr id="0" name=""/>
        <dsp:cNvSpPr/>
      </dsp:nvSpPr>
      <dsp:spPr>
        <a:xfrm>
          <a:off x="0" y="2391243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3A580-4E4F-334B-B37C-B4607CFA205A}">
      <dsp:nvSpPr>
        <dsp:cNvPr id="0" name=""/>
        <dsp:cNvSpPr/>
      </dsp:nvSpPr>
      <dsp:spPr>
        <a:xfrm>
          <a:off x="0" y="2391243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Limitations</a:t>
          </a:r>
        </a:p>
      </dsp:txBody>
      <dsp:txXfrm>
        <a:off x="0" y="2391243"/>
        <a:ext cx="5211978" cy="341546"/>
      </dsp:txXfrm>
    </dsp:sp>
    <dsp:sp modelId="{7526AF57-7055-C942-8C1D-19C47ABA5A54}">
      <dsp:nvSpPr>
        <dsp:cNvPr id="0" name=""/>
        <dsp:cNvSpPr/>
      </dsp:nvSpPr>
      <dsp:spPr>
        <a:xfrm>
          <a:off x="0" y="2732789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934FA5-3E99-4D4E-BB08-D876DDB9D669}">
      <dsp:nvSpPr>
        <dsp:cNvPr id="0" name=""/>
        <dsp:cNvSpPr/>
      </dsp:nvSpPr>
      <dsp:spPr>
        <a:xfrm>
          <a:off x="0" y="2732789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Evolution</a:t>
          </a:r>
        </a:p>
      </dsp:txBody>
      <dsp:txXfrm>
        <a:off x="0" y="2732789"/>
        <a:ext cx="5211978" cy="341546"/>
      </dsp:txXfrm>
    </dsp:sp>
    <dsp:sp modelId="{761A8113-0851-A245-B1BE-990F86EEDCD5}">
      <dsp:nvSpPr>
        <dsp:cNvPr id="0" name=""/>
        <dsp:cNvSpPr/>
      </dsp:nvSpPr>
      <dsp:spPr>
        <a:xfrm>
          <a:off x="0" y="3074336"/>
          <a:ext cx="521197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98149C-D551-F24F-88AF-366D1B152839}">
      <dsp:nvSpPr>
        <dsp:cNvPr id="0" name=""/>
        <dsp:cNvSpPr/>
      </dsp:nvSpPr>
      <dsp:spPr>
        <a:xfrm>
          <a:off x="0" y="3074336"/>
          <a:ext cx="5211978" cy="3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E-learning tools</a:t>
          </a:r>
        </a:p>
      </dsp:txBody>
      <dsp:txXfrm>
        <a:off x="0" y="3074336"/>
        <a:ext cx="5211978" cy="341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BEA656-CE19-2D4A-B82F-5D91ED9699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C3562-0376-824E-AD4C-95EABFF9D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F2558-1831-8F44-B51F-9EC98602C7B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6B791-202E-7945-84AF-B12D261534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C86DE-A9D4-1241-B225-1319AD422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21FB3-6F26-A247-AC87-8E6288EF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22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C205C-DDDA-3648-9886-D54FAE67AD3F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341DF-C641-F54A-BE52-9EC7CE114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0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5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0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1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7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3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1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7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09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1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3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0121AE-6BF8-F849-A838-91537BB23E72}" type="datetimeFigureOut">
              <a:rPr lang="en-US" smtClean="0"/>
              <a:t>8/12/20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739118C-2D94-0247-BBF9-D1310D802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8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5" r:id="rId1"/>
    <p:sldLayoutId id="2147484976" r:id="rId2"/>
    <p:sldLayoutId id="2147484977" r:id="rId3"/>
    <p:sldLayoutId id="2147484978" r:id="rId4"/>
    <p:sldLayoutId id="2147484979" r:id="rId5"/>
    <p:sldLayoutId id="2147484980" r:id="rId6"/>
    <p:sldLayoutId id="2147484981" r:id="rId7"/>
    <p:sldLayoutId id="2147484982" r:id="rId8"/>
    <p:sldLayoutId id="2147484983" r:id="rId9"/>
    <p:sldLayoutId id="2147484984" r:id="rId10"/>
    <p:sldLayoutId id="2147484985" r:id="rId11"/>
    <p:sldLayoutId id="2147484986" r:id="rId12"/>
    <p:sldLayoutId id="2147484987" r:id="rId13"/>
    <p:sldLayoutId id="2147484988" r:id="rId14"/>
    <p:sldLayoutId id="2147484989" r:id="rId15"/>
    <p:sldLayoutId id="2147484990" r:id="rId16"/>
    <p:sldLayoutId id="21474849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174952-3801-5D4C-9C04-D0731F720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E-Learning for Education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88F308-DEED-294B-9A11-1ED96F49A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endParaRPr lang="en-US" sz="2000"/>
          </a:p>
        </p:txBody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63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981869" y="1659833"/>
            <a:ext cx="3382297" cy="85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Internet Users will continue to grow</a:t>
            </a:r>
          </a:p>
        </p:txBody>
      </p:sp>
      <p:pic>
        <p:nvPicPr>
          <p:cNvPr id="8194" name="Picture 2" descr="mage result for growth of internet us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664120"/>
            <a:ext cx="6470907" cy="3526644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3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2F25159-47A9-44F7-B312-6E26A06E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DFBE8CE-F048-4375-81F2-39C22C968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3B552D9-BE6A-4858-B352-6E2EF9F00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94BFD0D-DC53-4A48-88D5-3846F85D2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2FC2CF-5CFE-40D3-9DC7-6D6A35C0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52E8880-2AF6-4F43-841B-53A06EF71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4C0C724-AECC-440E-BD64-DC7847013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F935FF3-0509-47A8-ACC5-5AF1D7D4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1C58A8F7-9168-43B9-B34F-CEDE9D09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5">
              <a:extLst>
                <a:ext uri="{FF2B5EF4-FFF2-40B4-BE49-F238E27FC236}">
                  <a16:creationId xmlns:a16="http://schemas.microsoft.com/office/drawing/2014/main" id="{D1CC479C-BBB9-4C73-BCC7-5B28F7A7D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8" name="Freeform 5">
              <a:extLst>
                <a:ext uri="{FF2B5EF4-FFF2-40B4-BE49-F238E27FC236}">
                  <a16:creationId xmlns:a16="http://schemas.microsoft.com/office/drawing/2014/main" id="{60645D5A-C4C0-4DA7-AF04-069F6B5A5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D373F68-6A63-4656-B096-BD0B40761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85A32-EEF1-7148-8C77-EB404984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Why E-learning?</a:t>
            </a:r>
          </a:p>
        </p:txBody>
      </p:sp>
      <p:pic>
        <p:nvPicPr>
          <p:cNvPr id="15362" name="Picture 2" descr="eLearning In 2017: The Adventure Is Just Beginning – Part 1 ...">
            <a:extLst>
              <a:ext uri="{FF2B5EF4-FFF2-40B4-BE49-F238E27FC236}">
                <a16:creationId xmlns:a16="http://schemas.microsoft.com/office/drawing/2014/main" id="{8CE22911-8487-3D4E-A6B4-37CDC4EA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204" y="2775951"/>
            <a:ext cx="4089550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4D9C0B-1C45-E54E-AD90-9FB133245992}"/>
              </a:ext>
            </a:extLst>
          </p:cNvPr>
          <p:cNvSpPr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Has a Global Reach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Spans multiple devices/mobile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Is just-in-time/needs-based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Is more efficient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Reduce costs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Allows for consistent quality and content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Can be eithr synchronous or asynchronous</a:t>
            </a:r>
          </a:p>
        </p:txBody>
      </p:sp>
    </p:spTree>
    <p:extLst>
      <p:ext uri="{BB962C8B-B14F-4D97-AF65-F5344CB8AC3E}">
        <p14:creationId xmlns:p14="http://schemas.microsoft.com/office/powerpoint/2010/main" val="342563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17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5FC81-98E4-9D48-A330-ABEF8FC9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11231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Class room vs E-learning</a:t>
            </a:r>
          </a:p>
        </p:txBody>
      </p:sp>
      <p:grpSp>
        <p:nvGrpSpPr>
          <p:cNvPr id="27" name="Group 19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09CF774F-C33E-C542-BF7C-89009341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2189"/>
              </p:ext>
            </p:extLst>
          </p:nvPr>
        </p:nvGraphicFramePr>
        <p:xfrm>
          <a:off x="1109763" y="1535056"/>
          <a:ext cx="6443181" cy="3790354"/>
        </p:xfrm>
        <a:graphic>
          <a:graphicData uri="http://schemas.openxmlformats.org/drawingml/2006/table">
            <a:tbl>
              <a:tblPr/>
              <a:tblGrid>
                <a:gridCol w="147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16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Traditional and E-learning approaches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ar-SA" sz="1600" b="0" i="0" u="none" strike="noStrike" cap="none" normalizeH="0" baseline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Traditional Classroom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E-Learning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9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Classroom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Physical – limited size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Synchronous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Unlimited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Anytime, anywhere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2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Content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PowerPoint/transparency/etc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Textbooks/library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Video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Collaboration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Multimedia / simulation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Digital library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On demand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Syn &amp; Asyn. Communication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Personalisation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One learning path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Learning path and pace determined by learner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Connection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Like a landline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Like a mobile</a:t>
                      </a:r>
                    </a:p>
                  </a:txBody>
                  <a:tcPr marL="79246" marR="79246" marT="39615" marB="39615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0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77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37760-CCB7-354E-A096-09C16034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Approaches to online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52464-674C-5F4C-871C-A89DA0E20FFD}"/>
              </a:ext>
            </a:extLst>
          </p:cNvPr>
          <p:cNvSpPr/>
          <p:nvPr/>
        </p:nvSpPr>
        <p:spPr>
          <a:xfrm>
            <a:off x="1154954" y="2312126"/>
            <a:ext cx="5211979" cy="370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Synchronous learning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instruction and collaboration in “real time” via the internet.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typically involves tools, such as: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chat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and video conferencing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and application sharing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whiteboard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"hand raising" 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viewing of multimedia presentations and online slide shows              </a:t>
            </a:r>
          </a:p>
        </p:txBody>
      </p:sp>
      <p:pic>
        <p:nvPicPr>
          <p:cNvPr id="16386" name="Picture 2" descr="Covid has forced educational establishment to introduce e-learning ...">
            <a:extLst>
              <a:ext uri="{FF2B5EF4-FFF2-40B4-BE49-F238E27FC236}">
                <a16:creationId xmlns:a16="http://schemas.microsoft.com/office/drawing/2014/main" id="{30DBFA48-8DD1-994B-811B-C4D3B79D4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r="584" b="-1"/>
          <a:stretch/>
        </p:blipFill>
        <p:spPr bwMode="auto"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2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37760-CCB7-354E-A096-09C16034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Approaches to online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0E1F4-EE92-FC44-B542-5F7405ADD071}"/>
              </a:ext>
            </a:extLst>
          </p:cNvPr>
          <p:cNvSpPr/>
          <p:nvPr/>
        </p:nvSpPr>
        <p:spPr>
          <a:xfrm>
            <a:off x="1154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Asynchronous learning methods use the time-delayed capabilities of the internet. It typically involves tools, such as: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Threaded discussion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Newsgroups and bulletin boards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attachments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Asynchronous courses are still instructor-facilitated but are not conducted in real time, which means that students and teacher can engage in course-related activities at their convenience rather than during specifically coordinated class sessions </a:t>
            </a:r>
          </a:p>
        </p:txBody>
      </p:sp>
      <p:pic>
        <p:nvPicPr>
          <p:cNvPr id="15362" name="Picture 2" descr="15 Exciting Tutoring Tools for Enhanced Virtual Learning – Eduniche">
            <a:extLst>
              <a:ext uri="{FF2B5EF4-FFF2-40B4-BE49-F238E27FC236}">
                <a16:creationId xmlns:a16="http://schemas.microsoft.com/office/drawing/2014/main" id="{8AC10DB0-0008-304D-B189-C41CC8D1C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5" r="8874"/>
          <a:stretch/>
        </p:blipFill>
        <p:spPr bwMode="auto"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852464-674C-5F4C-871C-A89DA0E20FFD}"/>
              </a:ext>
            </a:extLst>
          </p:cNvPr>
          <p:cNvSpPr/>
          <p:nvPr/>
        </p:nvSpPr>
        <p:spPr>
          <a:xfrm>
            <a:off x="1142943" y="2220686"/>
            <a:ext cx="7877315" cy="4522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latin typeface="+mj-lt"/>
              </a:rPr>
              <a:t>Asynchronous learning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16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2F25159-47A9-44F7-B312-6E26A06E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DFBE8CE-F048-4375-81F2-39C22C968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B552D9-BE6A-4858-B352-6E2EF9F00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94BFD0D-DC53-4A48-88D5-3846F85D2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52FC2CF-5CFE-40D3-9DC7-6D6A35C0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2E8880-2AF6-4F43-841B-53A06EF71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4C0C724-AECC-440E-BD64-DC7847013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F935FF3-0509-47A8-ACC5-5AF1D7D4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1C58A8F7-9168-43B9-B34F-CEDE9D09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D1CC479C-BBB9-4C73-BCC7-5B28F7A7D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60645D5A-C4C0-4DA7-AF04-069F6B5A5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D373F68-6A63-4656-B096-BD0B40761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9881E-19F7-6B45-A2A2-3288C9CF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Advantages of Online Learning</a:t>
            </a:r>
          </a:p>
        </p:txBody>
      </p:sp>
      <p:pic>
        <p:nvPicPr>
          <p:cNvPr id="13314" name="Picture 2" descr="Study questions effectiveness of online education for at-risk students">
            <a:extLst>
              <a:ext uri="{FF2B5EF4-FFF2-40B4-BE49-F238E27FC236}">
                <a16:creationId xmlns:a16="http://schemas.microsoft.com/office/drawing/2014/main" id="{749C7B9D-D898-6349-8946-5829AD00F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69"/>
          <a:stretch/>
        </p:blipFill>
        <p:spPr bwMode="auto">
          <a:xfrm>
            <a:off x="1151467" y="3239418"/>
            <a:ext cx="3031901" cy="214022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94143A-858D-914A-B225-1F66F95846BD}"/>
              </a:ext>
            </a:extLst>
          </p:cNvPr>
          <p:cNvSpPr/>
          <p:nvPr/>
        </p:nvSpPr>
        <p:spPr>
          <a:xfrm>
            <a:off x="4641336" y="2364377"/>
            <a:ext cx="7311178" cy="406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less expensive to produce  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self-paced 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It’s self-directed and moves faster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work from any location and any time 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be updated easily and quickly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lead to increased retention and a stronger grasp on the subject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24/7 accessibility makes scheduling and managing easy for large groups of students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provides a consistent message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computer and Internet skills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Travel time and associated costs are reduced or eliminated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Inexpensive Worldwide Distribution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Cross-platform Support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696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2F25159-47A9-44F7-B312-6E26A06E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DFBE8CE-F048-4375-81F2-39C22C968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3B552D9-BE6A-4858-B352-6E2EF9F00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94BFD0D-DC53-4A48-88D5-3846F85D2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2FC2CF-5CFE-40D3-9DC7-6D6A35C0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52E8880-2AF6-4F43-841B-53A06EF71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4C0C724-AECC-440E-BD64-DC7847013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F935FF3-0509-47A8-ACC5-5AF1D7D4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1C58A8F7-9168-43B9-B34F-CEDE9D09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1CC479C-BBB9-4C73-BCC7-5B28F7A7D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60645D5A-C4C0-4DA7-AF04-069F6B5A5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D373F68-6A63-4656-B096-BD0B40761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9881E-19F7-6B45-A2A2-3288C9CF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Disadvantages of Online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94143A-858D-914A-B225-1F66F95846BD}"/>
              </a:ext>
            </a:extLst>
          </p:cNvPr>
          <p:cNvSpPr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 self-discipline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 face-to-face interaction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Lack of flexibility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Slow evolution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Good e-learning is difficult to do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Lack of transformational power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 peripheral benefits.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9" name="Picture 2" descr="Challenges and Strategies for Teaching Online Language Classes ...">
            <a:extLst>
              <a:ext uri="{FF2B5EF4-FFF2-40B4-BE49-F238E27FC236}">
                <a16:creationId xmlns:a16="http://schemas.microsoft.com/office/drawing/2014/main" id="{4C5C9940-515A-DA44-8896-CF50484D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r="14527"/>
          <a:stretch/>
        </p:blipFill>
        <p:spPr bwMode="auto">
          <a:xfrm>
            <a:off x="920448" y="2580008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6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52735-A22A-AB4B-9F40-3F396EC4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Limitation of Online-Learning</a:t>
            </a:r>
          </a:p>
        </p:txBody>
      </p:sp>
      <p:pic>
        <p:nvPicPr>
          <p:cNvPr id="17410" name="Picture 2" descr="8 Disadvantages of E-Learning | Why Online Learning Has Disadvantages">
            <a:extLst>
              <a:ext uri="{FF2B5EF4-FFF2-40B4-BE49-F238E27FC236}">
                <a16:creationId xmlns:a16="http://schemas.microsoft.com/office/drawing/2014/main" id="{82DF8CC4-794B-CC47-96B5-233B02C9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" b="-1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C08041-BEF0-D644-9882-2311DE682097}"/>
              </a:ext>
            </a:extLst>
          </p:cNvPr>
          <p:cNvSpPr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be a solo act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be impersonal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much time spent in front of a computer screen may be harmful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requires self-discipline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lack of control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topics are not appropriate for e-Learning</a:t>
            </a:r>
          </a:p>
        </p:txBody>
      </p:sp>
    </p:spTree>
    <p:extLst>
      <p:ext uri="{BB962C8B-B14F-4D97-AF65-F5344CB8AC3E}">
        <p14:creationId xmlns:p14="http://schemas.microsoft.com/office/powerpoint/2010/main" val="92256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Distance &amp; Remote Learning | Microsoft Education">
            <a:extLst>
              <a:ext uri="{FF2B5EF4-FFF2-40B4-BE49-F238E27FC236}">
                <a16:creationId xmlns:a16="http://schemas.microsoft.com/office/drawing/2014/main" id="{28126CB9-0574-A74B-B058-A778394E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156" y="2192110"/>
            <a:ext cx="2442753" cy="137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AACE1-AAA5-1649-81B5-CFFF4612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Education technology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B02E4798-5873-A448-9863-62437FD2B4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1748" y="2144015"/>
            <a:ext cx="39854" cy="4452731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21CED78-79D7-374E-8CE9-F3DCE9765B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3671" y="6518366"/>
            <a:ext cx="8800672" cy="59917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5" descr="na00864_">
            <a:extLst>
              <a:ext uri="{FF2B5EF4-FFF2-40B4-BE49-F238E27FC236}">
                <a16:creationId xmlns:a16="http://schemas.microsoft.com/office/drawing/2014/main" id="{A3FA1214-F6EA-D24D-9DFC-A5B784238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48" y="5225147"/>
            <a:ext cx="12192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bd04914_">
            <a:extLst>
              <a:ext uri="{FF2B5EF4-FFF2-40B4-BE49-F238E27FC236}">
                <a16:creationId xmlns:a16="http://schemas.microsoft.com/office/drawing/2014/main" id="{8D882C1E-B7BE-C640-9B61-606B9401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49" y="4996546"/>
            <a:ext cx="15287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bd09750_">
            <a:extLst>
              <a:ext uri="{FF2B5EF4-FFF2-40B4-BE49-F238E27FC236}">
                <a16:creationId xmlns:a16="http://schemas.microsoft.com/office/drawing/2014/main" id="{C1293846-AFF5-2E43-B040-0646C7BF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48" y="4767946"/>
            <a:ext cx="13716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in00235_">
            <a:extLst>
              <a:ext uri="{FF2B5EF4-FFF2-40B4-BE49-F238E27FC236}">
                <a16:creationId xmlns:a16="http://schemas.microsoft.com/office/drawing/2014/main" id="{48D70038-DC4E-434B-B45B-CFCF3931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48" y="3624946"/>
            <a:ext cx="839788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32D7281D-ABA1-D348-8555-D6C436091D71}"/>
              </a:ext>
            </a:extLst>
          </p:cNvPr>
          <p:cNvGrpSpPr>
            <a:grpSpLocks/>
          </p:cNvGrpSpPr>
          <p:nvPr/>
        </p:nvGrpSpPr>
        <p:grpSpPr bwMode="auto">
          <a:xfrm>
            <a:off x="5053149" y="4082146"/>
            <a:ext cx="1602170" cy="1447800"/>
            <a:chOff x="3528" y="2736"/>
            <a:chExt cx="1370" cy="11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B345662-4048-3B4B-A761-84E52B109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753"/>
              <a:ext cx="1202" cy="1138"/>
            </a:xfrm>
            <a:custGeom>
              <a:avLst/>
              <a:gdLst>
                <a:gd name="T0" fmla="*/ 242 w 2405"/>
                <a:gd name="T1" fmla="*/ 0 h 2275"/>
                <a:gd name="T2" fmla="*/ 0 w 2405"/>
                <a:gd name="T3" fmla="*/ 228 h 2275"/>
                <a:gd name="T4" fmla="*/ 278 w 2405"/>
                <a:gd name="T5" fmla="*/ 1128 h 2275"/>
                <a:gd name="T6" fmla="*/ 534 w 2405"/>
                <a:gd name="T7" fmla="*/ 1138 h 2275"/>
                <a:gd name="T8" fmla="*/ 758 w 2405"/>
                <a:gd name="T9" fmla="*/ 1138 h 2275"/>
                <a:gd name="T10" fmla="*/ 1014 w 2405"/>
                <a:gd name="T11" fmla="*/ 1077 h 2275"/>
                <a:gd name="T12" fmla="*/ 1003 w 2405"/>
                <a:gd name="T13" fmla="*/ 1019 h 2275"/>
                <a:gd name="T14" fmla="*/ 995 w 2405"/>
                <a:gd name="T15" fmla="*/ 1021 h 2275"/>
                <a:gd name="T16" fmla="*/ 972 w 2405"/>
                <a:gd name="T17" fmla="*/ 1025 h 2275"/>
                <a:gd name="T18" fmla="*/ 956 w 2405"/>
                <a:gd name="T19" fmla="*/ 1028 h 2275"/>
                <a:gd name="T20" fmla="*/ 937 w 2405"/>
                <a:gd name="T21" fmla="*/ 1032 h 2275"/>
                <a:gd name="T22" fmla="*/ 916 w 2405"/>
                <a:gd name="T23" fmla="*/ 1036 h 2275"/>
                <a:gd name="T24" fmla="*/ 892 w 2405"/>
                <a:gd name="T25" fmla="*/ 1040 h 2275"/>
                <a:gd name="T26" fmla="*/ 867 w 2405"/>
                <a:gd name="T27" fmla="*/ 1044 h 2275"/>
                <a:gd name="T28" fmla="*/ 842 w 2405"/>
                <a:gd name="T29" fmla="*/ 1048 h 2275"/>
                <a:gd name="T30" fmla="*/ 815 w 2405"/>
                <a:gd name="T31" fmla="*/ 1053 h 2275"/>
                <a:gd name="T32" fmla="*/ 787 w 2405"/>
                <a:gd name="T33" fmla="*/ 1057 h 2275"/>
                <a:gd name="T34" fmla="*/ 759 w 2405"/>
                <a:gd name="T35" fmla="*/ 1062 h 2275"/>
                <a:gd name="T36" fmla="*/ 732 w 2405"/>
                <a:gd name="T37" fmla="*/ 1066 h 2275"/>
                <a:gd name="T38" fmla="*/ 705 w 2405"/>
                <a:gd name="T39" fmla="*/ 1070 h 2275"/>
                <a:gd name="T40" fmla="*/ 679 w 2405"/>
                <a:gd name="T41" fmla="*/ 1074 h 2275"/>
                <a:gd name="T42" fmla="*/ 652 w 2405"/>
                <a:gd name="T43" fmla="*/ 1076 h 2275"/>
                <a:gd name="T44" fmla="*/ 623 w 2405"/>
                <a:gd name="T45" fmla="*/ 1078 h 2275"/>
                <a:gd name="T46" fmla="*/ 562 w 2405"/>
                <a:gd name="T47" fmla="*/ 1078 h 2275"/>
                <a:gd name="T48" fmla="*/ 439 w 2405"/>
                <a:gd name="T49" fmla="*/ 1070 h 2275"/>
                <a:gd name="T50" fmla="*/ 411 w 2405"/>
                <a:gd name="T51" fmla="*/ 1066 h 2275"/>
                <a:gd name="T52" fmla="*/ 386 w 2405"/>
                <a:gd name="T53" fmla="*/ 1064 h 2275"/>
                <a:gd name="T54" fmla="*/ 363 w 2405"/>
                <a:gd name="T55" fmla="*/ 1060 h 2275"/>
                <a:gd name="T56" fmla="*/ 343 w 2405"/>
                <a:gd name="T57" fmla="*/ 1058 h 2275"/>
                <a:gd name="T58" fmla="*/ 314 w 2405"/>
                <a:gd name="T59" fmla="*/ 1053 h 2275"/>
                <a:gd name="T60" fmla="*/ 303 w 2405"/>
                <a:gd name="T61" fmla="*/ 1052 h 2275"/>
                <a:gd name="T62" fmla="*/ 80 w 2405"/>
                <a:gd name="T63" fmla="*/ 272 h 2275"/>
                <a:gd name="T64" fmla="*/ 1191 w 2405"/>
                <a:gd name="T65" fmla="*/ 250 h 2275"/>
                <a:gd name="T66" fmla="*/ 1202 w 2405"/>
                <a:gd name="T67" fmla="*/ 213 h 2275"/>
                <a:gd name="T68" fmla="*/ 101 w 2405"/>
                <a:gd name="T69" fmla="*/ 210 h 2275"/>
                <a:gd name="T70" fmla="*/ 275 w 2405"/>
                <a:gd name="T71" fmla="*/ 44 h 2275"/>
                <a:gd name="T72" fmla="*/ 1039 w 2405"/>
                <a:gd name="T73" fmla="*/ 40 h 2275"/>
                <a:gd name="T74" fmla="*/ 1046 w 2405"/>
                <a:gd name="T75" fmla="*/ 0 h 2275"/>
                <a:gd name="T76" fmla="*/ 242 w 2405"/>
                <a:gd name="T77" fmla="*/ 0 h 2275"/>
                <a:gd name="T78" fmla="*/ 242 w 2405"/>
                <a:gd name="T79" fmla="*/ 0 h 227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05" h="2275">
                  <a:moveTo>
                    <a:pt x="484" y="0"/>
                  </a:moveTo>
                  <a:lnTo>
                    <a:pt x="0" y="455"/>
                  </a:lnTo>
                  <a:lnTo>
                    <a:pt x="556" y="2255"/>
                  </a:lnTo>
                  <a:lnTo>
                    <a:pt x="1069" y="2275"/>
                  </a:lnTo>
                  <a:lnTo>
                    <a:pt x="1516" y="2275"/>
                  </a:lnTo>
                  <a:lnTo>
                    <a:pt x="2028" y="2153"/>
                  </a:lnTo>
                  <a:lnTo>
                    <a:pt x="2007" y="2038"/>
                  </a:lnTo>
                  <a:lnTo>
                    <a:pt x="1990" y="2041"/>
                  </a:lnTo>
                  <a:lnTo>
                    <a:pt x="1944" y="2050"/>
                  </a:lnTo>
                  <a:lnTo>
                    <a:pt x="1912" y="2056"/>
                  </a:lnTo>
                  <a:lnTo>
                    <a:pt x="1874" y="2063"/>
                  </a:lnTo>
                  <a:lnTo>
                    <a:pt x="1832" y="2071"/>
                  </a:lnTo>
                  <a:lnTo>
                    <a:pt x="1785" y="2079"/>
                  </a:lnTo>
                  <a:lnTo>
                    <a:pt x="1735" y="2088"/>
                  </a:lnTo>
                  <a:lnTo>
                    <a:pt x="1684" y="2096"/>
                  </a:lnTo>
                  <a:lnTo>
                    <a:pt x="1630" y="2106"/>
                  </a:lnTo>
                  <a:lnTo>
                    <a:pt x="1575" y="2114"/>
                  </a:lnTo>
                  <a:lnTo>
                    <a:pt x="1519" y="2123"/>
                  </a:lnTo>
                  <a:lnTo>
                    <a:pt x="1464" y="2131"/>
                  </a:lnTo>
                  <a:lnTo>
                    <a:pt x="1410" y="2139"/>
                  </a:lnTo>
                  <a:lnTo>
                    <a:pt x="1358" y="2147"/>
                  </a:lnTo>
                  <a:lnTo>
                    <a:pt x="1305" y="2152"/>
                  </a:lnTo>
                  <a:lnTo>
                    <a:pt x="1247" y="2156"/>
                  </a:lnTo>
                  <a:lnTo>
                    <a:pt x="1125" y="2156"/>
                  </a:lnTo>
                  <a:lnTo>
                    <a:pt x="879" y="2139"/>
                  </a:lnTo>
                  <a:lnTo>
                    <a:pt x="823" y="2132"/>
                  </a:lnTo>
                  <a:lnTo>
                    <a:pt x="772" y="2127"/>
                  </a:lnTo>
                  <a:lnTo>
                    <a:pt x="726" y="2120"/>
                  </a:lnTo>
                  <a:lnTo>
                    <a:pt x="686" y="2115"/>
                  </a:lnTo>
                  <a:lnTo>
                    <a:pt x="628" y="2106"/>
                  </a:lnTo>
                  <a:lnTo>
                    <a:pt x="607" y="2103"/>
                  </a:lnTo>
                  <a:lnTo>
                    <a:pt x="160" y="543"/>
                  </a:lnTo>
                  <a:lnTo>
                    <a:pt x="2383" y="499"/>
                  </a:lnTo>
                  <a:lnTo>
                    <a:pt x="2405" y="426"/>
                  </a:lnTo>
                  <a:lnTo>
                    <a:pt x="203" y="420"/>
                  </a:lnTo>
                  <a:lnTo>
                    <a:pt x="550" y="87"/>
                  </a:lnTo>
                  <a:lnTo>
                    <a:pt x="2079" y="79"/>
                  </a:lnTo>
                  <a:lnTo>
                    <a:pt x="2093" y="0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85E3CBF-3B49-6343-B49C-A68C8DFBD5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0" y="2736"/>
              <a:ext cx="1318" cy="1105"/>
              <a:chOff x="3580" y="2768"/>
              <a:chExt cx="1318" cy="1105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BB956B6-ED60-8847-9CEA-684CF9CEE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2991"/>
                <a:ext cx="1151" cy="882"/>
              </a:xfrm>
              <a:custGeom>
                <a:avLst/>
                <a:gdLst>
                  <a:gd name="T0" fmla="*/ 0 w 2303"/>
                  <a:gd name="T1" fmla="*/ 7 h 1764"/>
                  <a:gd name="T2" fmla="*/ 1151 w 2303"/>
                  <a:gd name="T3" fmla="*/ 0 h 1764"/>
                  <a:gd name="T4" fmla="*/ 930 w 2303"/>
                  <a:gd name="T5" fmla="*/ 830 h 1764"/>
                  <a:gd name="T6" fmla="*/ 566 w 2303"/>
                  <a:gd name="T7" fmla="*/ 882 h 1764"/>
                  <a:gd name="T8" fmla="*/ 234 w 2303"/>
                  <a:gd name="T9" fmla="*/ 857 h 1764"/>
                  <a:gd name="T10" fmla="*/ 0 w 2303"/>
                  <a:gd name="T11" fmla="*/ 7 h 1764"/>
                  <a:gd name="T12" fmla="*/ 0 w 2303"/>
                  <a:gd name="T13" fmla="*/ 7 h 17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03" h="1764">
                    <a:moveTo>
                      <a:pt x="0" y="14"/>
                    </a:moveTo>
                    <a:lnTo>
                      <a:pt x="2303" y="0"/>
                    </a:lnTo>
                    <a:lnTo>
                      <a:pt x="1861" y="1660"/>
                    </a:lnTo>
                    <a:lnTo>
                      <a:pt x="1132" y="1764"/>
                    </a:lnTo>
                    <a:lnTo>
                      <a:pt x="469" y="17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" name="Group 13">
                <a:extLst>
                  <a:ext uri="{FF2B5EF4-FFF2-40B4-BE49-F238E27FC236}">
                    <a16:creationId xmlns:a16="http://schemas.microsoft.com/office/drawing/2014/main" id="{2E715203-2FA6-B946-91A9-BF48B45275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0" y="2768"/>
                <a:ext cx="1318" cy="1069"/>
                <a:chOff x="3580" y="2768"/>
                <a:chExt cx="1318" cy="1069"/>
              </a:xfrm>
            </p:grpSpPr>
            <p:sp>
              <p:nvSpPr>
                <p:cNvPr id="14" name="Text Box 14">
                  <a:extLst>
                    <a:ext uri="{FF2B5EF4-FFF2-40B4-BE49-F238E27FC236}">
                      <a16:creationId xmlns:a16="http://schemas.microsoft.com/office/drawing/2014/main" id="{394401D0-07D3-924E-BE66-A75B49C11A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4" y="2976"/>
                  <a:ext cx="684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en-US" b="1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itchFamily="18" charset="0"/>
                    </a:rPr>
                    <a:t>TIME</a:t>
                  </a:r>
                </a:p>
              </p:txBody>
            </p:sp>
            <p:sp>
              <p:nvSpPr>
                <p:cNvPr id="15" name="Freeform 15">
                  <a:extLst>
                    <a:ext uri="{FF2B5EF4-FFF2-40B4-BE49-F238E27FC236}">
                      <a16:creationId xmlns:a16="http://schemas.microsoft.com/office/drawing/2014/main" id="{91C41866-9645-7047-81A9-2ED8569F2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5" y="3327"/>
                  <a:ext cx="446" cy="318"/>
                </a:xfrm>
                <a:custGeom>
                  <a:avLst/>
                  <a:gdLst>
                    <a:gd name="T0" fmla="*/ 2 w 891"/>
                    <a:gd name="T1" fmla="*/ 286 h 636"/>
                    <a:gd name="T2" fmla="*/ 0 w 891"/>
                    <a:gd name="T3" fmla="*/ 92 h 636"/>
                    <a:gd name="T4" fmla="*/ 61 w 891"/>
                    <a:gd name="T5" fmla="*/ 29 h 636"/>
                    <a:gd name="T6" fmla="*/ 198 w 891"/>
                    <a:gd name="T7" fmla="*/ 0 h 636"/>
                    <a:gd name="T8" fmla="*/ 361 w 891"/>
                    <a:gd name="T9" fmla="*/ 38 h 636"/>
                    <a:gd name="T10" fmla="*/ 408 w 891"/>
                    <a:gd name="T11" fmla="*/ 97 h 636"/>
                    <a:gd name="T12" fmla="*/ 446 w 891"/>
                    <a:gd name="T13" fmla="*/ 275 h 636"/>
                    <a:gd name="T14" fmla="*/ 288 w 891"/>
                    <a:gd name="T15" fmla="*/ 318 h 636"/>
                    <a:gd name="T16" fmla="*/ 58 w 891"/>
                    <a:gd name="T17" fmla="*/ 302 h 636"/>
                    <a:gd name="T18" fmla="*/ 2 w 891"/>
                    <a:gd name="T19" fmla="*/ 286 h 636"/>
                    <a:gd name="T20" fmla="*/ 2 w 891"/>
                    <a:gd name="T21" fmla="*/ 286 h 6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91" h="636">
                      <a:moveTo>
                        <a:pt x="4" y="572"/>
                      </a:moveTo>
                      <a:lnTo>
                        <a:pt x="0" y="184"/>
                      </a:lnTo>
                      <a:lnTo>
                        <a:pt x="121" y="58"/>
                      </a:lnTo>
                      <a:lnTo>
                        <a:pt x="396" y="0"/>
                      </a:lnTo>
                      <a:lnTo>
                        <a:pt x="721" y="76"/>
                      </a:lnTo>
                      <a:lnTo>
                        <a:pt x="815" y="194"/>
                      </a:lnTo>
                      <a:lnTo>
                        <a:pt x="891" y="550"/>
                      </a:lnTo>
                      <a:lnTo>
                        <a:pt x="575" y="636"/>
                      </a:lnTo>
                      <a:lnTo>
                        <a:pt x="116" y="604"/>
                      </a:lnTo>
                      <a:lnTo>
                        <a:pt x="4" y="5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6">
                  <a:extLst>
                    <a:ext uri="{FF2B5EF4-FFF2-40B4-BE49-F238E27FC236}">
                      <a16:creationId xmlns:a16="http://schemas.microsoft.com/office/drawing/2014/main" id="{CA6288C8-3C7B-9942-AC02-33ABFB20E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0" y="2770"/>
                  <a:ext cx="1139" cy="218"/>
                </a:xfrm>
                <a:custGeom>
                  <a:avLst/>
                  <a:gdLst>
                    <a:gd name="T0" fmla="*/ 182 w 2280"/>
                    <a:gd name="T1" fmla="*/ 9 h 437"/>
                    <a:gd name="T2" fmla="*/ 968 w 2280"/>
                    <a:gd name="T3" fmla="*/ 0 h 437"/>
                    <a:gd name="T4" fmla="*/ 1139 w 2280"/>
                    <a:gd name="T5" fmla="*/ 214 h 437"/>
                    <a:gd name="T6" fmla="*/ 0 w 2280"/>
                    <a:gd name="T7" fmla="*/ 218 h 437"/>
                    <a:gd name="T8" fmla="*/ 182 w 2280"/>
                    <a:gd name="T9" fmla="*/ 9 h 437"/>
                    <a:gd name="T10" fmla="*/ 182 w 2280"/>
                    <a:gd name="T11" fmla="*/ 9 h 4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80" h="437">
                      <a:moveTo>
                        <a:pt x="365" y="19"/>
                      </a:moveTo>
                      <a:lnTo>
                        <a:pt x="1937" y="0"/>
                      </a:lnTo>
                      <a:lnTo>
                        <a:pt x="2280" y="429"/>
                      </a:lnTo>
                      <a:lnTo>
                        <a:pt x="0" y="437"/>
                      </a:lnTo>
                      <a:lnTo>
                        <a:pt x="365" y="19"/>
                      </a:lnTo>
                      <a:close/>
                    </a:path>
                  </a:pathLst>
                </a:custGeom>
                <a:solidFill>
                  <a:srgbClr val="D199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7">
                  <a:extLst>
                    <a:ext uri="{FF2B5EF4-FFF2-40B4-BE49-F238E27FC236}">
                      <a16:creationId xmlns:a16="http://schemas.microsoft.com/office/drawing/2014/main" id="{0C06793C-DB15-CE4E-B21C-2EF4AD1B8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9" y="3133"/>
                  <a:ext cx="196" cy="291"/>
                </a:xfrm>
                <a:custGeom>
                  <a:avLst/>
                  <a:gdLst>
                    <a:gd name="T0" fmla="*/ 75 w 392"/>
                    <a:gd name="T1" fmla="*/ 0 h 583"/>
                    <a:gd name="T2" fmla="*/ 0 w 392"/>
                    <a:gd name="T3" fmla="*/ 63 h 583"/>
                    <a:gd name="T4" fmla="*/ 39 w 392"/>
                    <a:gd name="T5" fmla="*/ 246 h 583"/>
                    <a:gd name="T6" fmla="*/ 86 w 392"/>
                    <a:gd name="T7" fmla="*/ 291 h 583"/>
                    <a:gd name="T8" fmla="*/ 136 w 392"/>
                    <a:gd name="T9" fmla="*/ 257 h 583"/>
                    <a:gd name="T10" fmla="*/ 196 w 392"/>
                    <a:gd name="T11" fmla="*/ 75 h 583"/>
                    <a:gd name="T12" fmla="*/ 153 w 392"/>
                    <a:gd name="T13" fmla="*/ 14 h 583"/>
                    <a:gd name="T14" fmla="*/ 75 w 392"/>
                    <a:gd name="T15" fmla="*/ 0 h 583"/>
                    <a:gd name="T16" fmla="*/ 75 w 392"/>
                    <a:gd name="T17" fmla="*/ 0 h 58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2" h="583">
                      <a:moveTo>
                        <a:pt x="149" y="0"/>
                      </a:moveTo>
                      <a:lnTo>
                        <a:pt x="0" y="127"/>
                      </a:lnTo>
                      <a:lnTo>
                        <a:pt x="77" y="492"/>
                      </a:lnTo>
                      <a:lnTo>
                        <a:pt x="171" y="583"/>
                      </a:lnTo>
                      <a:lnTo>
                        <a:pt x="271" y="515"/>
                      </a:lnTo>
                      <a:lnTo>
                        <a:pt x="392" y="150"/>
                      </a:lnTo>
                      <a:lnTo>
                        <a:pt x="306" y="28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Freeform 18">
                  <a:extLst>
                    <a:ext uri="{FF2B5EF4-FFF2-40B4-BE49-F238E27FC236}">
                      <a16:creationId xmlns:a16="http://schemas.microsoft.com/office/drawing/2014/main" id="{D503A3FF-9B43-2A4A-9729-5397AFED6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3099"/>
                  <a:ext cx="349" cy="507"/>
                </a:xfrm>
                <a:custGeom>
                  <a:avLst/>
                  <a:gdLst>
                    <a:gd name="T0" fmla="*/ 0 w 699"/>
                    <a:gd name="T1" fmla="*/ 3 h 1016"/>
                    <a:gd name="T2" fmla="*/ 281 w 699"/>
                    <a:gd name="T3" fmla="*/ 0 h 1016"/>
                    <a:gd name="T4" fmla="*/ 349 w 699"/>
                    <a:gd name="T5" fmla="*/ 82 h 1016"/>
                    <a:gd name="T6" fmla="*/ 281 w 699"/>
                    <a:gd name="T7" fmla="*/ 351 h 1016"/>
                    <a:gd name="T8" fmla="*/ 239 w 699"/>
                    <a:gd name="T9" fmla="*/ 489 h 1016"/>
                    <a:gd name="T10" fmla="*/ 196 w 699"/>
                    <a:gd name="T11" fmla="*/ 507 h 1016"/>
                    <a:gd name="T12" fmla="*/ 157 w 699"/>
                    <a:gd name="T13" fmla="*/ 317 h 1016"/>
                    <a:gd name="T14" fmla="*/ 133 w 699"/>
                    <a:gd name="T15" fmla="*/ 277 h 1016"/>
                    <a:gd name="T16" fmla="*/ 18 w 699"/>
                    <a:gd name="T17" fmla="*/ 230 h 1016"/>
                    <a:gd name="T18" fmla="*/ 72 w 699"/>
                    <a:gd name="T19" fmla="*/ 124 h 1016"/>
                    <a:gd name="T20" fmla="*/ 0 w 699"/>
                    <a:gd name="T21" fmla="*/ 3 h 1016"/>
                    <a:gd name="T22" fmla="*/ 0 w 699"/>
                    <a:gd name="T23" fmla="*/ 3 h 10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99" h="1016">
                      <a:moveTo>
                        <a:pt x="0" y="6"/>
                      </a:moveTo>
                      <a:lnTo>
                        <a:pt x="563" y="0"/>
                      </a:lnTo>
                      <a:lnTo>
                        <a:pt x="699" y="164"/>
                      </a:lnTo>
                      <a:lnTo>
                        <a:pt x="563" y="704"/>
                      </a:lnTo>
                      <a:lnTo>
                        <a:pt x="478" y="979"/>
                      </a:lnTo>
                      <a:lnTo>
                        <a:pt x="393" y="1016"/>
                      </a:lnTo>
                      <a:lnTo>
                        <a:pt x="315" y="636"/>
                      </a:lnTo>
                      <a:lnTo>
                        <a:pt x="266" y="555"/>
                      </a:lnTo>
                      <a:lnTo>
                        <a:pt x="37" y="461"/>
                      </a:lnTo>
                      <a:lnTo>
                        <a:pt x="144" y="249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E5E5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19">
                  <a:extLst>
                    <a:ext uri="{FF2B5EF4-FFF2-40B4-BE49-F238E27FC236}">
                      <a16:creationId xmlns:a16="http://schemas.microsoft.com/office/drawing/2014/main" id="{8A497248-48CF-E34A-B626-9B04C5A0A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9" y="3103"/>
                  <a:ext cx="392" cy="517"/>
                </a:xfrm>
                <a:custGeom>
                  <a:avLst/>
                  <a:gdLst>
                    <a:gd name="T0" fmla="*/ 162 w 783"/>
                    <a:gd name="T1" fmla="*/ 0 h 1033"/>
                    <a:gd name="T2" fmla="*/ 54 w 783"/>
                    <a:gd name="T3" fmla="*/ 29 h 1033"/>
                    <a:gd name="T4" fmla="*/ 0 w 783"/>
                    <a:gd name="T5" fmla="*/ 126 h 1033"/>
                    <a:gd name="T6" fmla="*/ 74 w 783"/>
                    <a:gd name="T7" fmla="*/ 487 h 1033"/>
                    <a:gd name="T8" fmla="*/ 200 w 783"/>
                    <a:gd name="T9" fmla="*/ 517 h 1033"/>
                    <a:gd name="T10" fmla="*/ 173 w 783"/>
                    <a:gd name="T11" fmla="*/ 386 h 1033"/>
                    <a:gd name="T12" fmla="*/ 221 w 783"/>
                    <a:gd name="T13" fmla="*/ 269 h 1033"/>
                    <a:gd name="T14" fmla="*/ 331 w 783"/>
                    <a:gd name="T15" fmla="*/ 239 h 1033"/>
                    <a:gd name="T16" fmla="*/ 331 w 783"/>
                    <a:gd name="T17" fmla="*/ 176 h 1033"/>
                    <a:gd name="T18" fmla="*/ 304 w 783"/>
                    <a:gd name="T19" fmla="*/ 101 h 1033"/>
                    <a:gd name="T20" fmla="*/ 347 w 783"/>
                    <a:gd name="T21" fmla="*/ 27 h 1033"/>
                    <a:gd name="T22" fmla="*/ 392 w 783"/>
                    <a:gd name="T23" fmla="*/ 7 h 1033"/>
                    <a:gd name="T24" fmla="*/ 162 w 783"/>
                    <a:gd name="T25" fmla="*/ 0 h 1033"/>
                    <a:gd name="T26" fmla="*/ 162 w 783"/>
                    <a:gd name="T27" fmla="*/ 0 h 103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3" h="1033">
                      <a:moveTo>
                        <a:pt x="324" y="0"/>
                      </a:moveTo>
                      <a:lnTo>
                        <a:pt x="108" y="58"/>
                      </a:lnTo>
                      <a:lnTo>
                        <a:pt x="0" y="252"/>
                      </a:lnTo>
                      <a:lnTo>
                        <a:pt x="148" y="974"/>
                      </a:lnTo>
                      <a:lnTo>
                        <a:pt x="400" y="1033"/>
                      </a:lnTo>
                      <a:lnTo>
                        <a:pt x="346" y="771"/>
                      </a:lnTo>
                      <a:lnTo>
                        <a:pt x="442" y="537"/>
                      </a:lnTo>
                      <a:lnTo>
                        <a:pt x="662" y="478"/>
                      </a:lnTo>
                      <a:lnTo>
                        <a:pt x="662" y="351"/>
                      </a:lnTo>
                      <a:lnTo>
                        <a:pt x="608" y="202"/>
                      </a:lnTo>
                      <a:lnTo>
                        <a:pt x="693" y="54"/>
                      </a:lnTo>
                      <a:lnTo>
                        <a:pt x="783" y="14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rgbClr val="E5E5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Freeform 20">
                  <a:extLst>
                    <a:ext uri="{FF2B5EF4-FFF2-40B4-BE49-F238E27FC236}">
                      <a16:creationId xmlns:a16="http://schemas.microsoft.com/office/drawing/2014/main" id="{1033F2AC-4503-D84E-8CA8-72CC958DB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6" y="2768"/>
                  <a:ext cx="270" cy="1069"/>
                </a:xfrm>
                <a:custGeom>
                  <a:avLst/>
                  <a:gdLst>
                    <a:gd name="T0" fmla="*/ 29 w 542"/>
                    <a:gd name="T1" fmla="*/ 14 h 2138"/>
                    <a:gd name="T2" fmla="*/ 219 w 542"/>
                    <a:gd name="T3" fmla="*/ 235 h 2138"/>
                    <a:gd name="T4" fmla="*/ 0 w 542"/>
                    <a:gd name="T5" fmla="*/ 1055 h 2138"/>
                    <a:gd name="T6" fmla="*/ 36 w 542"/>
                    <a:gd name="T7" fmla="*/ 1069 h 2138"/>
                    <a:gd name="T8" fmla="*/ 270 w 542"/>
                    <a:gd name="T9" fmla="*/ 227 h 2138"/>
                    <a:gd name="T10" fmla="*/ 72 w 542"/>
                    <a:gd name="T11" fmla="*/ 0 h 2138"/>
                    <a:gd name="T12" fmla="*/ 29 w 542"/>
                    <a:gd name="T13" fmla="*/ 14 h 2138"/>
                    <a:gd name="T14" fmla="*/ 29 w 542"/>
                    <a:gd name="T15" fmla="*/ 14 h 21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42" h="2138">
                      <a:moveTo>
                        <a:pt x="58" y="27"/>
                      </a:moveTo>
                      <a:lnTo>
                        <a:pt x="440" y="469"/>
                      </a:lnTo>
                      <a:lnTo>
                        <a:pt x="0" y="2109"/>
                      </a:lnTo>
                      <a:lnTo>
                        <a:pt x="72" y="2138"/>
                      </a:lnTo>
                      <a:lnTo>
                        <a:pt x="542" y="454"/>
                      </a:lnTo>
                      <a:lnTo>
                        <a:pt x="144" y="0"/>
                      </a:lnTo>
                      <a:lnTo>
                        <a:pt x="58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Freeform 21">
                  <a:extLst>
                    <a:ext uri="{FF2B5EF4-FFF2-40B4-BE49-F238E27FC236}">
                      <a16:creationId xmlns:a16="http://schemas.microsoft.com/office/drawing/2014/main" id="{B3559868-C309-6848-A876-284388203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3114"/>
                  <a:ext cx="217" cy="257"/>
                </a:xfrm>
                <a:custGeom>
                  <a:avLst/>
                  <a:gdLst>
                    <a:gd name="T0" fmla="*/ 45 w 434"/>
                    <a:gd name="T1" fmla="*/ 183 h 514"/>
                    <a:gd name="T2" fmla="*/ 26 w 434"/>
                    <a:gd name="T3" fmla="*/ 161 h 514"/>
                    <a:gd name="T4" fmla="*/ 2 w 434"/>
                    <a:gd name="T5" fmla="*/ 107 h 514"/>
                    <a:gd name="T6" fmla="*/ 5 w 434"/>
                    <a:gd name="T7" fmla="*/ 62 h 514"/>
                    <a:gd name="T8" fmla="*/ 16 w 434"/>
                    <a:gd name="T9" fmla="*/ 41 h 514"/>
                    <a:gd name="T10" fmla="*/ 33 w 434"/>
                    <a:gd name="T11" fmla="*/ 26 h 514"/>
                    <a:gd name="T12" fmla="*/ 43 w 434"/>
                    <a:gd name="T13" fmla="*/ 19 h 514"/>
                    <a:gd name="T14" fmla="*/ 54 w 434"/>
                    <a:gd name="T15" fmla="*/ 14 h 514"/>
                    <a:gd name="T16" fmla="*/ 77 w 434"/>
                    <a:gd name="T17" fmla="*/ 6 h 514"/>
                    <a:gd name="T18" fmla="*/ 100 w 434"/>
                    <a:gd name="T19" fmla="*/ 1 h 514"/>
                    <a:gd name="T20" fmla="*/ 141 w 434"/>
                    <a:gd name="T21" fmla="*/ 1 h 514"/>
                    <a:gd name="T22" fmla="*/ 168 w 434"/>
                    <a:gd name="T23" fmla="*/ 11 h 514"/>
                    <a:gd name="T24" fmla="*/ 192 w 434"/>
                    <a:gd name="T25" fmla="*/ 37 h 514"/>
                    <a:gd name="T26" fmla="*/ 215 w 434"/>
                    <a:gd name="T27" fmla="*/ 90 h 514"/>
                    <a:gd name="T28" fmla="*/ 213 w 434"/>
                    <a:gd name="T29" fmla="*/ 137 h 514"/>
                    <a:gd name="T30" fmla="*/ 202 w 434"/>
                    <a:gd name="T31" fmla="*/ 162 h 514"/>
                    <a:gd name="T32" fmla="*/ 192 w 434"/>
                    <a:gd name="T33" fmla="*/ 181 h 514"/>
                    <a:gd name="T34" fmla="*/ 181 w 434"/>
                    <a:gd name="T35" fmla="*/ 198 h 514"/>
                    <a:gd name="T36" fmla="*/ 163 w 434"/>
                    <a:gd name="T37" fmla="*/ 220 h 514"/>
                    <a:gd name="T38" fmla="*/ 147 w 434"/>
                    <a:gd name="T39" fmla="*/ 234 h 514"/>
                    <a:gd name="T40" fmla="*/ 119 w 434"/>
                    <a:gd name="T41" fmla="*/ 236 h 514"/>
                    <a:gd name="T42" fmla="*/ 82 w 434"/>
                    <a:gd name="T43" fmla="*/ 227 h 514"/>
                    <a:gd name="T44" fmla="*/ 64 w 434"/>
                    <a:gd name="T45" fmla="*/ 221 h 514"/>
                    <a:gd name="T46" fmla="*/ 122 w 434"/>
                    <a:gd name="T47" fmla="*/ 209 h 514"/>
                    <a:gd name="T48" fmla="*/ 158 w 434"/>
                    <a:gd name="T49" fmla="*/ 176 h 514"/>
                    <a:gd name="T50" fmla="*/ 177 w 434"/>
                    <a:gd name="T51" fmla="*/ 142 h 514"/>
                    <a:gd name="T52" fmla="*/ 188 w 434"/>
                    <a:gd name="T53" fmla="*/ 90 h 514"/>
                    <a:gd name="T54" fmla="*/ 178 w 434"/>
                    <a:gd name="T55" fmla="*/ 66 h 514"/>
                    <a:gd name="T56" fmla="*/ 166 w 434"/>
                    <a:gd name="T57" fmla="*/ 58 h 514"/>
                    <a:gd name="T58" fmla="*/ 151 w 434"/>
                    <a:gd name="T59" fmla="*/ 51 h 514"/>
                    <a:gd name="T60" fmla="*/ 133 w 434"/>
                    <a:gd name="T61" fmla="*/ 47 h 514"/>
                    <a:gd name="T62" fmla="*/ 95 w 434"/>
                    <a:gd name="T63" fmla="*/ 45 h 514"/>
                    <a:gd name="T64" fmla="*/ 63 w 434"/>
                    <a:gd name="T65" fmla="*/ 54 h 514"/>
                    <a:gd name="T66" fmla="*/ 45 w 434"/>
                    <a:gd name="T67" fmla="*/ 77 h 514"/>
                    <a:gd name="T68" fmla="*/ 47 w 434"/>
                    <a:gd name="T69" fmla="*/ 130 h 514"/>
                    <a:gd name="T70" fmla="*/ 54 w 434"/>
                    <a:gd name="T71" fmla="*/ 161 h 514"/>
                    <a:gd name="T72" fmla="*/ 55 w 434"/>
                    <a:gd name="T73" fmla="*/ 257 h 514"/>
                    <a:gd name="T74" fmla="*/ 45 w 434"/>
                    <a:gd name="T75" fmla="*/ 239 h 51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434" h="514">
                      <a:moveTo>
                        <a:pt x="89" y="477"/>
                      </a:moveTo>
                      <a:lnTo>
                        <a:pt x="89" y="366"/>
                      </a:lnTo>
                      <a:lnTo>
                        <a:pt x="69" y="345"/>
                      </a:lnTo>
                      <a:lnTo>
                        <a:pt x="52" y="322"/>
                      </a:lnTo>
                      <a:lnTo>
                        <a:pt x="33" y="290"/>
                      </a:lnTo>
                      <a:lnTo>
                        <a:pt x="4" y="213"/>
                      </a:lnTo>
                      <a:lnTo>
                        <a:pt x="0" y="170"/>
                      </a:lnTo>
                      <a:lnTo>
                        <a:pt x="9" y="124"/>
                      </a:lnTo>
                      <a:lnTo>
                        <a:pt x="19" y="102"/>
                      </a:lnTo>
                      <a:lnTo>
                        <a:pt x="31" y="82"/>
                      </a:lnTo>
                      <a:lnTo>
                        <a:pt x="47" y="65"/>
                      </a:lnTo>
                      <a:lnTo>
                        <a:pt x="65" y="51"/>
                      </a:lnTo>
                      <a:lnTo>
                        <a:pt x="76" y="44"/>
                      </a:lnTo>
                      <a:lnTo>
                        <a:pt x="85" y="38"/>
                      </a:lnTo>
                      <a:lnTo>
                        <a:pt x="97" y="32"/>
                      </a:lnTo>
                      <a:lnTo>
                        <a:pt x="107" y="27"/>
                      </a:lnTo>
                      <a:lnTo>
                        <a:pt x="129" y="18"/>
                      </a:lnTo>
                      <a:lnTo>
                        <a:pt x="153" y="12"/>
                      </a:lnTo>
                      <a:lnTo>
                        <a:pt x="176" y="6"/>
                      </a:lnTo>
                      <a:lnTo>
                        <a:pt x="199" y="2"/>
                      </a:lnTo>
                      <a:lnTo>
                        <a:pt x="243" y="0"/>
                      </a:lnTo>
                      <a:lnTo>
                        <a:pt x="282" y="1"/>
                      </a:lnTo>
                      <a:lnTo>
                        <a:pt x="312" y="8"/>
                      </a:lnTo>
                      <a:lnTo>
                        <a:pt x="336" y="22"/>
                      </a:lnTo>
                      <a:lnTo>
                        <a:pt x="361" y="44"/>
                      </a:lnTo>
                      <a:lnTo>
                        <a:pt x="383" y="73"/>
                      </a:lnTo>
                      <a:lnTo>
                        <a:pt x="403" y="106"/>
                      </a:lnTo>
                      <a:lnTo>
                        <a:pt x="430" y="179"/>
                      </a:lnTo>
                      <a:lnTo>
                        <a:pt x="434" y="243"/>
                      </a:lnTo>
                      <a:lnTo>
                        <a:pt x="426" y="273"/>
                      </a:lnTo>
                      <a:lnTo>
                        <a:pt x="412" y="307"/>
                      </a:lnTo>
                      <a:lnTo>
                        <a:pt x="403" y="324"/>
                      </a:lnTo>
                      <a:lnTo>
                        <a:pt x="394" y="343"/>
                      </a:lnTo>
                      <a:lnTo>
                        <a:pt x="383" y="361"/>
                      </a:lnTo>
                      <a:lnTo>
                        <a:pt x="373" y="378"/>
                      </a:lnTo>
                      <a:lnTo>
                        <a:pt x="361" y="395"/>
                      </a:lnTo>
                      <a:lnTo>
                        <a:pt x="349" y="411"/>
                      </a:lnTo>
                      <a:lnTo>
                        <a:pt x="326" y="439"/>
                      </a:lnTo>
                      <a:lnTo>
                        <a:pt x="303" y="460"/>
                      </a:lnTo>
                      <a:lnTo>
                        <a:pt x="293" y="467"/>
                      </a:lnTo>
                      <a:lnTo>
                        <a:pt x="284" y="471"/>
                      </a:lnTo>
                      <a:lnTo>
                        <a:pt x="238" y="472"/>
                      </a:lnTo>
                      <a:lnTo>
                        <a:pt x="187" y="462"/>
                      </a:lnTo>
                      <a:lnTo>
                        <a:pt x="163" y="454"/>
                      </a:lnTo>
                      <a:lnTo>
                        <a:pt x="145" y="449"/>
                      </a:lnTo>
                      <a:lnTo>
                        <a:pt x="128" y="442"/>
                      </a:lnTo>
                      <a:lnTo>
                        <a:pt x="190" y="437"/>
                      </a:lnTo>
                      <a:lnTo>
                        <a:pt x="243" y="418"/>
                      </a:lnTo>
                      <a:lnTo>
                        <a:pt x="294" y="381"/>
                      </a:lnTo>
                      <a:lnTo>
                        <a:pt x="315" y="352"/>
                      </a:lnTo>
                      <a:lnTo>
                        <a:pt x="335" y="319"/>
                      </a:lnTo>
                      <a:lnTo>
                        <a:pt x="353" y="284"/>
                      </a:lnTo>
                      <a:lnTo>
                        <a:pt x="365" y="247"/>
                      </a:lnTo>
                      <a:lnTo>
                        <a:pt x="375" y="180"/>
                      </a:lnTo>
                      <a:lnTo>
                        <a:pt x="370" y="153"/>
                      </a:lnTo>
                      <a:lnTo>
                        <a:pt x="356" y="131"/>
                      </a:lnTo>
                      <a:lnTo>
                        <a:pt x="345" y="123"/>
                      </a:lnTo>
                      <a:lnTo>
                        <a:pt x="332" y="115"/>
                      </a:lnTo>
                      <a:lnTo>
                        <a:pt x="318" y="108"/>
                      </a:lnTo>
                      <a:lnTo>
                        <a:pt x="301" y="102"/>
                      </a:lnTo>
                      <a:lnTo>
                        <a:pt x="284" y="98"/>
                      </a:lnTo>
                      <a:lnTo>
                        <a:pt x="265" y="94"/>
                      </a:lnTo>
                      <a:lnTo>
                        <a:pt x="227" y="90"/>
                      </a:lnTo>
                      <a:lnTo>
                        <a:pt x="190" y="90"/>
                      </a:lnTo>
                      <a:lnTo>
                        <a:pt x="155" y="97"/>
                      </a:lnTo>
                      <a:lnTo>
                        <a:pt x="125" y="108"/>
                      </a:lnTo>
                      <a:lnTo>
                        <a:pt x="103" y="127"/>
                      </a:lnTo>
                      <a:lnTo>
                        <a:pt x="90" y="153"/>
                      </a:lnTo>
                      <a:lnTo>
                        <a:pt x="85" y="186"/>
                      </a:lnTo>
                      <a:lnTo>
                        <a:pt x="93" y="259"/>
                      </a:lnTo>
                      <a:lnTo>
                        <a:pt x="101" y="293"/>
                      </a:lnTo>
                      <a:lnTo>
                        <a:pt x="108" y="322"/>
                      </a:lnTo>
                      <a:lnTo>
                        <a:pt x="118" y="348"/>
                      </a:lnTo>
                      <a:lnTo>
                        <a:pt x="110" y="514"/>
                      </a:lnTo>
                      <a:lnTo>
                        <a:pt x="89" y="4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Freeform 22">
                  <a:extLst>
                    <a:ext uri="{FF2B5EF4-FFF2-40B4-BE49-F238E27FC236}">
                      <a16:creationId xmlns:a16="http://schemas.microsoft.com/office/drawing/2014/main" id="{81061404-FCD7-F442-99BA-8D6A739C0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" y="3317"/>
                  <a:ext cx="174" cy="298"/>
                </a:xfrm>
                <a:custGeom>
                  <a:avLst/>
                  <a:gdLst>
                    <a:gd name="T0" fmla="*/ 174 w 347"/>
                    <a:gd name="T1" fmla="*/ 0 h 597"/>
                    <a:gd name="T2" fmla="*/ 165 w 347"/>
                    <a:gd name="T3" fmla="*/ 2 h 597"/>
                    <a:gd name="T4" fmla="*/ 143 w 347"/>
                    <a:gd name="T5" fmla="*/ 6 h 597"/>
                    <a:gd name="T6" fmla="*/ 128 w 347"/>
                    <a:gd name="T7" fmla="*/ 10 h 597"/>
                    <a:gd name="T8" fmla="*/ 111 w 347"/>
                    <a:gd name="T9" fmla="*/ 14 h 597"/>
                    <a:gd name="T10" fmla="*/ 93 w 347"/>
                    <a:gd name="T11" fmla="*/ 20 h 597"/>
                    <a:gd name="T12" fmla="*/ 84 w 347"/>
                    <a:gd name="T13" fmla="*/ 22 h 597"/>
                    <a:gd name="T14" fmla="*/ 74 w 347"/>
                    <a:gd name="T15" fmla="*/ 25 h 597"/>
                    <a:gd name="T16" fmla="*/ 65 w 347"/>
                    <a:gd name="T17" fmla="*/ 29 h 597"/>
                    <a:gd name="T18" fmla="*/ 57 w 347"/>
                    <a:gd name="T19" fmla="*/ 33 h 597"/>
                    <a:gd name="T20" fmla="*/ 50 w 347"/>
                    <a:gd name="T21" fmla="*/ 38 h 597"/>
                    <a:gd name="T22" fmla="*/ 43 w 347"/>
                    <a:gd name="T23" fmla="*/ 43 h 597"/>
                    <a:gd name="T24" fmla="*/ 32 w 347"/>
                    <a:gd name="T25" fmla="*/ 54 h 597"/>
                    <a:gd name="T26" fmla="*/ 24 w 347"/>
                    <a:gd name="T27" fmla="*/ 65 h 597"/>
                    <a:gd name="T28" fmla="*/ 14 w 347"/>
                    <a:gd name="T29" fmla="*/ 86 h 597"/>
                    <a:gd name="T30" fmla="*/ 11 w 347"/>
                    <a:gd name="T31" fmla="*/ 94 h 597"/>
                    <a:gd name="T32" fmla="*/ 5 w 347"/>
                    <a:gd name="T33" fmla="*/ 122 h 597"/>
                    <a:gd name="T34" fmla="*/ 0 w 347"/>
                    <a:gd name="T35" fmla="*/ 184 h 597"/>
                    <a:gd name="T36" fmla="*/ 5 w 347"/>
                    <a:gd name="T37" fmla="*/ 254 h 597"/>
                    <a:gd name="T38" fmla="*/ 9 w 347"/>
                    <a:gd name="T39" fmla="*/ 289 h 597"/>
                    <a:gd name="T40" fmla="*/ 42 w 347"/>
                    <a:gd name="T41" fmla="*/ 298 h 597"/>
                    <a:gd name="T42" fmla="*/ 39 w 347"/>
                    <a:gd name="T43" fmla="*/ 285 h 597"/>
                    <a:gd name="T44" fmla="*/ 33 w 347"/>
                    <a:gd name="T45" fmla="*/ 251 h 597"/>
                    <a:gd name="T46" fmla="*/ 29 w 347"/>
                    <a:gd name="T47" fmla="*/ 177 h 597"/>
                    <a:gd name="T48" fmla="*/ 34 w 347"/>
                    <a:gd name="T49" fmla="*/ 152 h 597"/>
                    <a:gd name="T50" fmla="*/ 41 w 347"/>
                    <a:gd name="T51" fmla="*/ 129 h 597"/>
                    <a:gd name="T52" fmla="*/ 49 w 347"/>
                    <a:gd name="T53" fmla="*/ 108 h 597"/>
                    <a:gd name="T54" fmla="*/ 53 w 347"/>
                    <a:gd name="T55" fmla="*/ 98 h 597"/>
                    <a:gd name="T56" fmla="*/ 58 w 347"/>
                    <a:gd name="T57" fmla="*/ 88 h 597"/>
                    <a:gd name="T58" fmla="*/ 65 w 347"/>
                    <a:gd name="T59" fmla="*/ 79 h 597"/>
                    <a:gd name="T60" fmla="*/ 77 w 347"/>
                    <a:gd name="T61" fmla="*/ 69 h 597"/>
                    <a:gd name="T62" fmla="*/ 84 w 347"/>
                    <a:gd name="T63" fmla="*/ 64 h 597"/>
                    <a:gd name="T64" fmla="*/ 91 w 347"/>
                    <a:gd name="T65" fmla="*/ 59 h 597"/>
                    <a:gd name="T66" fmla="*/ 99 w 347"/>
                    <a:gd name="T67" fmla="*/ 55 h 597"/>
                    <a:gd name="T68" fmla="*/ 106 w 347"/>
                    <a:gd name="T69" fmla="*/ 51 h 597"/>
                    <a:gd name="T70" fmla="*/ 114 w 347"/>
                    <a:gd name="T71" fmla="*/ 47 h 597"/>
                    <a:gd name="T72" fmla="*/ 121 w 347"/>
                    <a:gd name="T73" fmla="*/ 44 h 597"/>
                    <a:gd name="T74" fmla="*/ 127 w 347"/>
                    <a:gd name="T75" fmla="*/ 40 h 597"/>
                    <a:gd name="T76" fmla="*/ 133 w 347"/>
                    <a:gd name="T77" fmla="*/ 38 h 597"/>
                    <a:gd name="T78" fmla="*/ 141 w 347"/>
                    <a:gd name="T79" fmla="*/ 34 h 597"/>
                    <a:gd name="T80" fmla="*/ 144 w 347"/>
                    <a:gd name="T81" fmla="*/ 33 h 597"/>
                    <a:gd name="T82" fmla="*/ 149 w 347"/>
                    <a:gd name="T83" fmla="*/ 31 h 597"/>
                    <a:gd name="T84" fmla="*/ 158 w 347"/>
                    <a:gd name="T85" fmla="*/ 28 h 597"/>
                    <a:gd name="T86" fmla="*/ 167 w 347"/>
                    <a:gd name="T87" fmla="*/ 23 h 597"/>
                    <a:gd name="T88" fmla="*/ 172 w 347"/>
                    <a:gd name="T89" fmla="*/ 18 h 597"/>
                    <a:gd name="T90" fmla="*/ 174 w 347"/>
                    <a:gd name="T91" fmla="*/ 0 h 597"/>
                    <a:gd name="T92" fmla="*/ 174 w 347"/>
                    <a:gd name="T93" fmla="*/ 0 h 59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347" h="597">
                      <a:moveTo>
                        <a:pt x="347" y="0"/>
                      </a:moveTo>
                      <a:lnTo>
                        <a:pt x="330" y="4"/>
                      </a:lnTo>
                      <a:lnTo>
                        <a:pt x="286" y="13"/>
                      </a:lnTo>
                      <a:lnTo>
                        <a:pt x="256" y="21"/>
                      </a:lnTo>
                      <a:lnTo>
                        <a:pt x="221" y="29"/>
                      </a:lnTo>
                      <a:lnTo>
                        <a:pt x="185" y="40"/>
                      </a:lnTo>
                      <a:lnTo>
                        <a:pt x="167" y="45"/>
                      </a:lnTo>
                      <a:lnTo>
                        <a:pt x="148" y="51"/>
                      </a:lnTo>
                      <a:lnTo>
                        <a:pt x="130" y="58"/>
                      </a:lnTo>
                      <a:lnTo>
                        <a:pt x="113" y="66"/>
                      </a:lnTo>
                      <a:lnTo>
                        <a:pt x="99" y="76"/>
                      </a:lnTo>
                      <a:lnTo>
                        <a:pt x="85" y="87"/>
                      </a:lnTo>
                      <a:lnTo>
                        <a:pt x="63" y="109"/>
                      </a:lnTo>
                      <a:lnTo>
                        <a:pt x="47" y="131"/>
                      </a:lnTo>
                      <a:lnTo>
                        <a:pt x="27" y="172"/>
                      </a:lnTo>
                      <a:lnTo>
                        <a:pt x="21" y="189"/>
                      </a:lnTo>
                      <a:lnTo>
                        <a:pt x="10" y="245"/>
                      </a:lnTo>
                      <a:lnTo>
                        <a:pt x="0" y="369"/>
                      </a:lnTo>
                      <a:lnTo>
                        <a:pt x="10" y="508"/>
                      </a:lnTo>
                      <a:lnTo>
                        <a:pt x="17" y="579"/>
                      </a:lnTo>
                      <a:lnTo>
                        <a:pt x="83" y="597"/>
                      </a:lnTo>
                      <a:lnTo>
                        <a:pt x="78" y="570"/>
                      </a:lnTo>
                      <a:lnTo>
                        <a:pt x="66" y="503"/>
                      </a:lnTo>
                      <a:lnTo>
                        <a:pt x="58" y="355"/>
                      </a:lnTo>
                      <a:lnTo>
                        <a:pt x="68" y="304"/>
                      </a:lnTo>
                      <a:lnTo>
                        <a:pt x="81" y="258"/>
                      </a:lnTo>
                      <a:lnTo>
                        <a:pt x="97" y="216"/>
                      </a:lnTo>
                      <a:lnTo>
                        <a:pt x="106" y="197"/>
                      </a:lnTo>
                      <a:lnTo>
                        <a:pt x="116" y="177"/>
                      </a:lnTo>
                      <a:lnTo>
                        <a:pt x="130" y="159"/>
                      </a:lnTo>
                      <a:lnTo>
                        <a:pt x="153" y="139"/>
                      </a:lnTo>
                      <a:lnTo>
                        <a:pt x="167" y="129"/>
                      </a:lnTo>
                      <a:lnTo>
                        <a:pt x="181" y="119"/>
                      </a:lnTo>
                      <a:lnTo>
                        <a:pt x="197" y="110"/>
                      </a:lnTo>
                      <a:lnTo>
                        <a:pt x="211" y="102"/>
                      </a:lnTo>
                      <a:lnTo>
                        <a:pt x="227" y="95"/>
                      </a:lnTo>
                      <a:lnTo>
                        <a:pt x="241" y="88"/>
                      </a:lnTo>
                      <a:lnTo>
                        <a:pt x="254" y="81"/>
                      </a:lnTo>
                      <a:lnTo>
                        <a:pt x="266" y="76"/>
                      </a:lnTo>
                      <a:lnTo>
                        <a:pt x="282" y="68"/>
                      </a:lnTo>
                      <a:lnTo>
                        <a:pt x="288" y="66"/>
                      </a:lnTo>
                      <a:lnTo>
                        <a:pt x="297" y="63"/>
                      </a:lnTo>
                      <a:lnTo>
                        <a:pt x="316" y="57"/>
                      </a:lnTo>
                      <a:lnTo>
                        <a:pt x="334" y="47"/>
                      </a:lnTo>
                      <a:lnTo>
                        <a:pt x="343" y="37"/>
                      </a:lnTo>
                      <a:lnTo>
                        <a:pt x="34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23">
                  <a:extLst>
                    <a:ext uri="{FF2B5EF4-FFF2-40B4-BE49-F238E27FC236}">
                      <a16:creationId xmlns:a16="http://schemas.microsoft.com/office/drawing/2014/main" id="{77A5A9BF-7144-C24A-A70B-2996FB6E3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7" y="3315"/>
                  <a:ext cx="140" cy="120"/>
                </a:xfrm>
                <a:custGeom>
                  <a:avLst/>
                  <a:gdLst>
                    <a:gd name="T0" fmla="*/ 0 w 278"/>
                    <a:gd name="T1" fmla="*/ 17 h 240"/>
                    <a:gd name="T2" fmla="*/ 6 w 278"/>
                    <a:gd name="T3" fmla="*/ 54 h 240"/>
                    <a:gd name="T4" fmla="*/ 10 w 278"/>
                    <a:gd name="T5" fmla="*/ 69 h 240"/>
                    <a:gd name="T6" fmla="*/ 15 w 278"/>
                    <a:gd name="T7" fmla="*/ 84 h 240"/>
                    <a:gd name="T8" fmla="*/ 22 w 278"/>
                    <a:gd name="T9" fmla="*/ 96 h 240"/>
                    <a:gd name="T10" fmla="*/ 31 w 278"/>
                    <a:gd name="T11" fmla="*/ 106 h 240"/>
                    <a:gd name="T12" fmla="*/ 35 w 278"/>
                    <a:gd name="T13" fmla="*/ 109 h 240"/>
                    <a:gd name="T14" fmla="*/ 41 w 278"/>
                    <a:gd name="T15" fmla="*/ 112 h 240"/>
                    <a:gd name="T16" fmla="*/ 46 w 278"/>
                    <a:gd name="T17" fmla="*/ 114 h 240"/>
                    <a:gd name="T18" fmla="*/ 51 w 278"/>
                    <a:gd name="T19" fmla="*/ 117 h 240"/>
                    <a:gd name="T20" fmla="*/ 62 w 278"/>
                    <a:gd name="T21" fmla="*/ 120 h 240"/>
                    <a:gd name="T22" fmla="*/ 74 w 278"/>
                    <a:gd name="T23" fmla="*/ 120 h 240"/>
                    <a:gd name="T24" fmla="*/ 96 w 278"/>
                    <a:gd name="T25" fmla="*/ 115 h 240"/>
                    <a:gd name="T26" fmla="*/ 106 w 278"/>
                    <a:gd name="T27" fmla="*/ 110 h 240"/>
                    <a:gd name="T28" fmla="*/ 116 w 278"/>
                    <a:gd name="T29" fmla="*/ 102 h 240"/>
                    <a:gd name="T30" fmla="*/ 130 w 278"/>
                    <a:gd name="T31" fmla="*/ 79 h 240"/>
                    <a:gd name="T32" fmla="*/ 137 w 278"/>
                    <a:gd name="T33" fmla="*/ 51 h 240"/>
                    <a:gd name="T34" fmla="*/ 140 w 278"/>
                    <a:gd name="T35" fmla="*/ 17 h 240"/>
                    <a:gd name="T36" fmla="*/ 136 w 278"/>
                    <a:gd name="T37" fmla="*/ 27 h 240"/>
                    <a:gd name="T38" fmla="*/ 131 w 278"/>
                    <a:gd name="T39" fmla="*/ 36 h 240"/>
                    <a:gd name="T40" fmla="*/ 125 w 278"/>
                    <a:gd name="T41" fmla="*/ 48 h 240"/>
                    <a:gd name="T42" fmla="*/ 116 w 278"/>
                    <a:gd name="T43" fmla="*/ 59 h 240"/>
                    <a:gd name="T44" fmla="*/ 105 w 278"/>
                    <a:gd name="T45" fmla="*/ 70 h 240"/>
                    <a:gd name="T46" fmla="*/ 99 w 278"/>
                    <a:gd name="T47" fmla="*/ 74 h 240"/>
                    <a:gd name="T48" fmla="*/ 93 w 278"/>
                    <a:gd name="T49" fmla="*/ 77 h 240"/>
                    <a:gd name="T50" fmla="*/ 86 w 278"/>
                    <a:gd name="T51" fmla="*/ 79 h 240"/>
                    <a:gd name="T52" fmla="*/ 78 w 278"/>
                    <a:gd name="T53" fmla="*/ 80 h 240"/>
                    <a:gd name="T54" fmla="*/ 52 w 278"/>
                    <a:gd name="T55" fmla="*/ 79 h 240"/>
                    <a:gd name="T56" fmla="*/ 37 w 278"/>
                    <a:gd name="T57" fmla="*/ 73 h 240"/>
                    <a:gd name="T58" fmla="*/ 30 w 278"/>
                    <a:gd name="T59" fmla="*/ 63 h 240"/>
                    <a:gd name="T60" fmla="*/ 27 w 278"/>
                    <a:gd name="T61" fmla="*/ 50 h 240"/>
                    <a:gd name="T62" fmla="*/ 25 w 278"/>
                    <a:gd name="T63" fmla="*/ 33 h 240"/>
                    <a:gd name="T64" fmla="*/ 21 w 278"/>
                    <a:gd name="T65" fmla="*/ 17 h 240"/>
                    <a:gd name="T66" fmla="*/ 16 w 278"/>
                    <a:gd name="T67" fmla="*/ 0 h 240"/>
                    <a:gd name="T68" fmla="*/ 0 w 278"/>
                    <a:gd name="T69" fmla="*/ 17 h 240"/>
                    <a:gd name="T70" fmla="*/ 0 w 278"/>
                    <a:gd name="T71" fmla="*/ 17 h 24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278" h="240">
                      <a:moveTo>
                        <a:pt x="0" y="33"/>
                      </a:moveTo>
                      <a:lnTo>
                        <a:pt x="11" y="108"/>
                      </a:lnTo>
                      <a:lnTo>
                        <a:pt x="19" y="137"/>
                      </a:lnTo>
                      <a:lnTo>
                        <a:pt x="30" y="167"/>
                      </a:lnTo>
                      <a:lnTo>
                        <a:pt x="44" y="191"/>
                      </a:lnTo>
                      <a:lnTo>
                        <a:pt x="61" y="211"/>
                      </a:lnTo>
                      <a:lnTo>
                        <a:pt x="70" y="218"/>
                      </a:lnTo>
                      <a:lnTo>
                        <a:pt x="81" y="224"/>
                      </a:lnTo>
                      <a:lnTo>
                        <a:pt x="91" y="228"/>
                      </a:lnTo>
                      <a:lnTo>
                        <a:pt x="102" y="233"/>
                      </a:lnTo>
                      <a:lnTo>
                        <a:pt x="124" y="239"/>
                      </a:lnTo>
                      <a:lnTo>
                        <a:pt x="146" y="240"/>
                      </a:lnTo>
                      <a:lnTo>
                        <a:pt x="191" y="229"/>
                      </a:lnTo>
                      <a:lnTo>
                        <a:pt x="211" y="219"/>
                      </a:lnTo>
                      <a:lnTo>
                        <a:pt x="231" y="203"/>
                      </a:lnTo>
                      <a:lnTo>
                        <a:pt x="259" y="157"/>
                      </a:lnTo>
                      <a:lnTo>
                        <a:pt x="273" y="101"/>
                      </a:lnTo>
                      <a:lnTo>
                        <a:pt x="278" y="33"/>
                      </a:lnTo>
                      <a:lnTo>
                        <a:pt x="270" y="53"/>
                      </a:lnTo>
                      <a:lnTo>
                        <a:pt x="261" y="72"/>
                      </a:lnTo>
                      <a:lnTo>
                        <a:pt x="248" y="96"/>
                      </a:lnTo>
                      <a:lnTo>
                        <a:pt x="230" y="118"/>
                      </a:lnTo>
                      <a:lnTo>
                        <a:pt x="209" y="139"/>
                      </a:lnTo>
                      <a:lnTo>
                        <a:pt x="197" y="147"/>
                      </a:lnTo>
                      <a:lnTo>
                        <a:pt x="184" y="154"/>
                      </a:lnTo>
                      <a:lnTo>
                        <a:pt x="170" y="157"/>
                      </a:lnTo>
                      <a:lnTo>
                        <a:pt x="155" y="160"/>
                      </a:lnTo>
                      <a:lnTo>
                        <a:pt x="104" y="157"/>
                      </a:lnTo>
                      <a:lnTo>
                        <a:pt x="74" y="146"/>
                      </a:lnTo>
                      <a:lnTo>
                        <a:pt x="60" y="126"/>
                      </a:lnTo>
                      <a:lnTo>
                        <a:pt x="54" y="99"/>
                      </a:lnTo>
                      <a:lnTo>
                        <a:pt x="49" y="66"/>
                      </a:lnTo>
                      <a:lnTo>
                        <a:pt x="41" y="34"/>
                      </a:lnTo>
                      <a:lnTo>
                        <a:pt x="32" y="0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24">
                  <a:extLst>
                    <a:ext uri="{FF2B5EF4-FFF2-40B4-BE49-F238E27FC236}">
                      <a16:creationId xmlns:a16="http://schemas.microsoft.com/office/drawing/2014/main" id="{FE44B6B6-7D48-3E40-BA88-B50A3C2C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3409"/>
                  <a:ext cx="76" cy="183"/>
                </a:xfrm>
                <a:custGeom>
                  <a:avLst/>
                  <a:gdLst>
                    <a:gd name="T0" fmla="*/ 22 w 152"/>
                    <a:gd name="T1" fmla="*/ 0 h 365"/>
                    <a:gd name="T2" fmla="*/ 0 w 152"/>
                    <a:gd name="T3" fmla="*/ 183 h 365"/>
                    <a:gd name="T4" fmla="*/ 76 w 152"/>
                    <a:gd name="T5" fmla="*/ 183 h 365"/>
                    <a:gd name="T6" fmla="*/ 57 w 152"/>
                    <a:gd name="T7" fmla="*/ 2 h 365"/>
                    <a:gd name="T8" fmla="*/ 22 w 152"/>
                    <a:gd name="T9" fmla="*/ 0 h 365"/>
                    <a:gd name="T10" fmla="*/ 22 w 152"/>
                    <a:gd name="T11" fmla="*/ 0 h 36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52" h="365">
                      <a:moveTo>
                        <a:pt x="43" y="0"/>
                      </a:moveTo>
                      <a:lnTo>
                        <a:pt x="0" y="365"/>
                      </a:lnTo>
                      <a:lnTo>
                        <a:pt x="152" y="365"/>
                      </a:lnTo>
                      <a:lnTo>
                        <a:pt x="113" y="4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25">
                  <a:extLst>
                    <a:ext uri="{FF2B5EF4-FFF2-40B4-BE49-F238E27FC236}">
                      <a16:creationId xmlns:a16="http://schemas.microsoft.com/office/drawing/2014/main" id="{1803EF04-A6AC-DF4C-83AF-52360C3B9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" y="3328"/>
                  <a:ext cx="181" cy="287"/>
                </a:xfrm>
                <a:custGeom>
                  <a:avLst/>
                  <a:gdLst>
                    <a:gd name="T0" fmla="*/ 8 w 364"/>
                    <a:gd name="T1" fmla="*/ 0 h 574"/>
                    <a:gd name="T2" fmla="*/ 18 w 364"/>
                    <a:gd name="T3" fmla="*/ 4 h 574"/>
                    <a:gd name="T4" fmla="*/ 27 w 364"/>
                    <a:gd name="T5" fmla="*/ 9 h 574"/>
                    <a:gd name="T6" fmla="*/ 33 w 364"/>
                    <a:gd name="T7" fmla="*/ 11 h 574"/>
                    <a:gd name="T8" fmla="*/ 39 w 364"/>
                    <a:gd name="T9" fmla="*/ 14 h 574"/>
                    <a:gd name="T10" fmla="*/ 46 w 364"/>
                    <a:gd name="T11" fmla="*/ 16 h 574"/>
                    <a:gd name="T12" fmla="*/ 52 w 364"/>
                    <a:gd name="T13" fmla="*/ 18 h 574"/>
                    <a:gd name="T14" fmla="*/ 66 w 364"/>
                    <a:gd name="T15" fmla="*/ 24 h 574"/>
                    <a:gd name="T16" fmla="*/ 78 w 364"/>
                    <a:gd name="T17" fmla="*/ 27 h 574"/>
                    <a:gd name="T18" fmla="*/ 90 w 364"/>
                    <a:gd name="T19" fmla="*/ 29 h 574"/>
                    <a:gd name="T20" fmla="*/ 109 w 364"/>
                    <a:gd name="T21" fmla="*/ 33 h 574"/>
                    <a:gd name="T22" fmla="*/ 124 w 364"/>
                    <a:gd name="T23" fmla="*/ 46 h 574"/>
                    <a:gd name="T24" fmla="*/ 138 w 364"/>
                    <a:gd name="T25" fmla="*/ 66 h 574"/>
                    <a:gd name="T26" fmla="*/ 149 w 364"/>
                    <a:gd name="T27" fmla="*/ 96 h 574"/>
                    <a:gd name="T28" fmla="*/ 154 w 364"/>
                    <a:gd name="T29" fmla="*/ 116 h 574"/>
                    <a:gd name="T30" fmla="*/ 159 w 364"/>
                    <a:gd name="T31" fmla="*/ 143 h 574"/>
                    <a:gd name="T32" fmla="*/ 165 w 364"/>
                    <a:gd name="T33" fmla="*/ 171 h 574"/>
                    <a:gd name="T34" fmla="*/ 170 w 364"/>
                    <a:gd name="T35" fmla="*/ 201 h 574"/>
                    <a:gd name="T36" fmla="*/ 175 w 364"/>
                    <a:gd name="T37" fmla="*/ 228 h 574"/>
                    <a:gd name="T38" fmla="*/ 178 w 364"/>
                    <a:gd name="T39" fmla="*/ 251 h 574"/>
                    <a:gd name="T40" fmla="*/ 181 w 364"/>
                    <a:gd name="T41" fmla="*/ 273 h 574"/>
                    <a:gd name="T42" fmla="*/ 147 w 364"/>
                    <a:gd name="T43" fmla="*/ 287 h 574"/>
                    <a:gd name="T44" fmla="*/ 145 w 364"/>
                    <a:gd name="T45" fmla="*/ 259 h 574"/>
                    <a:gd name="T46" fmla="*/ 143 w 364"/>
                    <a:gd name="T47" fmla="*/ 229 h 574"/>
                    <a:gd name="T48" fmla="*/ 138 w 364"/>
                    <a:gd name="T49" fmla="*/ 194 h 574"/>
                    <a:gd name="T50" fmla="*/ 132 w 364"/>
                    <a:gd name="T51" fmla="*/ 157 h 574"/>
                    <a:gd name="T52" fmla="*/ 128 w 364"/>
                    <a:gd name="T53" fmla="*/ 139 h 574"/>
                    <a:gd name="T54" fmla="*/ 124 w 364"/>
                    <a:gd name="T55" fmla="*/ 122 h 574"/>
                    <a:gd name="T56" fmla="*/ 118 w 364"/>
                    <a:gd name="T57" fmla="*/ 107 h 574"/>
                    <a:gd name="T58" fmla="*/ 113 w 364"/>
                    <a:gd name="T59" fmla="*/ 94 h 574"/>
                    <a:gd name="T60" fmla="*/ 106 w 364"/>
                    <a:gd name="T61" fmla="*/ 82 h 574"/>
                    <a:gd name="T62" fmla="*/ 98 w 364"/>
                    <a:gd name="T63" fmla="*/ 74 h 574"/>
                    <a:gd name="T64" fmla="*/ 82 w 364"/>
                    <a:gd name="T65" fmla="*/ 62 h 574"/>
                    <a:gd name="T66" fmla="*/ 78 w 364"/>
                    <a:gd name="T67" fmla="*/ 59 h 574"/>
                    <a:gd name="T68" fmla="*/ 74 w 364"/>
                    <a:gd name="T69" fmla="*/ 57 h 574"/>
                    <a:gd name="T70" fmla="*/ 66 w 364"/>
                    <a:gd name="T71" fmla="*/ 52 h 574"/>
                    <a:gd name="T72" fmla="*/ 57 w 364"/>
                    <a:gd name="T73" fmla="*/ 48 h 574"/>
                    <a:gd name="T74" fmla="*/ 49 w 364"/>
                    <a:gd name="T75" fmla="*/ 45 h 574"/>
                    <a:gd name="T76" fmla="*/ 41 w 364"/>
                    <a:gd name="T77" fmla="*/ 42 h 574"/>
                    <a:gd name="T78" fmla="*/ 33 w 364"/>
                    <a:gd name="T79" fmla="*/ 39 h 574"/>
                    <a:gd name="T80" fmla="*/ 20 w 364"/>
                    <a:gd name="T81" fmla="*/ 36 h 574"/>
                    <a:gd name="T82" fmla="*/ 9 w 364"/>
                    <a:gd name="T83" fmla="*/ 34 h 574"/>
                    <a:gd name="T84" fmla="*/ 0 w 364"/>
                    <a:gd name="T85" fmla="*/ 33 h 574"/>
                    <a:gd name="T86" fmla="*/ 8 w 364"/>
                    <a:gd name="T87" fmla="*/ 0 h 574"/>
                    <a:gd name="T88" fmla="*/ 8 w 364"/>
                    <a:gd name="T89" fmla="*/ 0 h 57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364" h="574">
                      <a:moveTo>
                        <a:pt x="17" y="0"/>
                      </a:moveTo>
                      <a:lnTo>
                        <a:pt x="36" y="7"/>
                      </a:lnTo>
                      <a:lnTo>
                        <a:pt x="55" y="17"/>
                      </a:lnTo>
                      <a:lnTo>
                        <a:pt x="67" y="22"/>
                      </a:lnTo>
                      <a:lnTo>
                        <a:pt x="79" y="27"/>
                      </a:lnTo>
                      <a:lnTo>
                        <a:pt x="92" y="32"/>
                      </a:lnTo>
                      <a:lnTo>
                        <a:pt x="105" y="36"/>
                      </a:lnTo>
                      <a:lnTo>
                        <a:pt x="132" y="47"/>
                      </a:lnTo>
                      <a:lnTo>
                        <a:pt x="157" y="53"/>
                      </a:lnTo>
                      <a:lnTo>
                        <a:pt x="181" y="57"/>
                      </a:lnTo>
                      <a:lnTo>
                        <a:pt x="219" y="66"/>
                      </a:lnTo>
                      <a:lnTo>
                        <a:pt x="250" y="91"/>
                      </a:lnTo>
                      <a:lnTo>
                        <a:pt x="278" y="132"/>
                      </a:lnTo>
                      <a:lnTo>
                        <a:pt x="300" y="191"/>
                      </a:lnTo>
                      <a:lnTo>
                        <a:pt x="309" y="231"/>
                      </a:lnTo>
                      <a:lnTo>
                        <a:pt x="319" y="285"/>
                      </a:lnTo>
                      <a:lnTo>
                        <a:pt x="331" y="342"/>
                      </a:lnTo>
                      <a:lnTo>
                        <a:pt x="342" y="401"/>
                      </a:lnTo>
                      <a:lnTo>
                        <a:pt x="351" y="456"/>
                      </a:lnTo>
                      <a:lnTo>
                        <a:pt x="357" y="502"/>
                      </a:lnTo>
                      <a:lnTo>
                        <a:pt x="364" y="545"/>
                      </a:lnTo>
                      <a:lnTo>
                        <a:pt x="296" y="574"/>
                      </a:lnTo>
                      <a:lnTo>
                        <a:pt x="292" y="518"/>
                      </a:lnTo>
                      <a:lnTo>
                        <a:pt x="287" y="458"/>
                      </a:lnTo>
                      <a:lnTo>
                        <a:pt x="278" y="388"/>
                      </a:lnTo>
                      <a:lnTo>
                        <a:pt x="266" y="314"/>
                      </a:lnTo>
                      <a:lnTo>
                        <a:pt x="258" y="278"/>
                      </a:lnTo>
                      <a:lnTo>
                        <a:pt x="249" y="244"/>
                      </a:lnTo>
                      <a:lnTo>
                        <a:pt x="238" y="214"/>
                      </a:lnTo>
                      <a:lnTo>
                        <a:pt x="227" y="187"/>
                      </a:lnTo>
                      <a:lnTo>
                        <a:pt x="213" y="163"/>
                      </a:lnTo>
                      <a:lnTo>
                        <a:pt x="198" y="147"/>
                      </a:lnTo>
                      <a:lnTo>
                        <a:pt x="165" y="123"/>
                      </a:lnTo>
                      <a:lnTo>
                        <a:pt x="157" y="117"/>
                      </a:lnTo>
                      <a:lnTo>
                        <a:pt x="149" y="113"/>
                      </a:lnTo>
                      <a:lnTo>
                        <a:pt x="132" y="104"/>
                      </a:lnTo>
                      <a:lnTo>
                        <a:pt x="115" y="96"/>
                      </a:lnTo>
                      <a:lnTo>
                        <a:pt x="98" y="90"/>
                      </a:lnTo>
                      <a:lnTo>
                        <a:pt x="83" y="83"/>
                      </a:lnTo>
                      <a:lnTo>
                        <a:pt x="67" y="78"/>
                      </a:lnTo>
                      <a:lnTo>
                        <a:pt x="41" y="72"/>
                      </a:lnTo>
                      <a:lnTo>
                        <a:pt x="19" y="68"/>
                      </a:lnTo>
                      <a:lnTo>
                        <a:pt x="0" y="65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6">
                  <a:extLst>
                    <a:ext uri="{FF2B5EF4-FFF2-40B4-BE49-F238E27FC236}">
                      <a16:creationId xmlns:a16="http://schemas.microsoft.com/office/drawing/2014/main" id="{0A46FBB9-E4FD-1940-92BF-42B0D7678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8" y="3706"/>
                  <a:ext cx="181" cy="48"/>
                </a:xfrm>
                <a:custGeom>
                  <a:avLst/>
                  <a:gdLst>
                    <a:gd name="T0" fmla="*/ 2 w 361"/>
                    <a:gd name="T1" fmla="*/ 0 h 96"/>
                    <a:gd name="T2" fmla="*/ 181 w 361"/>
                    <a:gd name="T3" fmla="*/ 26 h 96"/>
                    <a:gd name="T4" fmla="*/ 141 w 361"/>
                    <a:gd name="T5" fmla="*/ 48 h 96"/>
                    <a:gd name="T6" fmla="*/ 0 w 361"/>
                    <a:gd name="T7" fmla="*/ 24 h 96"/>
                    <a:gd name="T8" fmla="*/ 2 w 361"/>
                    <a:gd name="T9" fmla="*/ 0 h 96"/>
                    <a:gd name="T10" fmla="*/ 2 w 361"/>
                    <a:gd name="T11" fmla="*/ 0 h 9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1" h="96">
                      <a:moveTo>
                        <a:pt x="4" y="0"/>
                      </a:moveTo>
                      <a:lnTo>
                        <a:pt x="361" y="51"/>
                      </a:lnTo>
                      <a:lnTo>
                        <a:pt x="281" y="96"/>
                      </a:lnTo>
                      <a:lnTo>
                        <a:pt x="0" y="4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27">
                  <a:extLst>
                    <a:ext uri="{FF2B5EF4-FFF2-40B4-BE49-F238E27FC236}">
                      <a16:creationId xmlns:a16="http://schemas.microsoft.com/office/drawing/2014/main" id="{CCC24AC7-B86E-E54B-ACD6-6DB51C3E9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8" y="3751"/>
                  <a:ext cx="181" cy="48"/>
                </a:xfrm>
                <a:custGeom>
                  <a:avLst/>
                  <a:gdLst>
                    <a:gd name="T0" fmla="*/ 2 w 361"/>
                    <a:gd name="T1" fmla="*/ 0 h 97"/>
                    <a:gd name="T2" fmla="*/ 181 w 361"/>
                    <a:gd name="T3" fmla="*/ 25 h 97"/>
                    <a:gd name="T4" fmla="*/ 141 w 361"/>
                    <a:gd name="T5" fmla="*/ 48 h 97"/>
                    <a:gd name="T6" fmla="*/ 0 w 361"/>
                    <a:gd name="T7" fmla="*/ 23 h 97"/>
                    <a:gd name="T8" fmla="*/ 2 w 361"/>
                    <a:gd name="T9" fmla="*/ 0 h 97"/>
                    <a:gd name="T10" fmla="*/ 2 w 361"/>
                    <a:gd name="T11" fmla="*/ 0 h 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1" h="97">
                      <a:moveTo>
                        <a:pt x="4" y="0"/>
                      </a:moveTo>
                      <a:lnTo>
                        <a:pt x="361" y="51"/>
                      </a:lnTo>
                      <a:lnTo>
                        <a:pt x="281" y="97"/>
                      </a:lnTo>
                      <a:lnTo>
                        <a:pt x="0" y="4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28">
                  <a:extLst>
                    <a:ext uri="{FF2B5EF4-FFF2-40B4-BE49-F238E27FC236}">
                      <a16:creationId xmlns:a16="http://schemas.microsoft.com/office/drawing/2014/main" id="{5BDFE3B9-2FBF-C64E-8322-5085B3184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7" y="3048"/>
                  <a:ext cx="355" cy="106"/>
                </a:xfrm>
                <a:custGeom>
                  <a:avLst/>
                  <a:gdLst>
                    <a:gd name="T0" fmla="*/ 0 w 711"/>
                    <a:gd name="T1" fmla="*/ 11 h 210"/>
                    <a:gd name="T2" fmla="*/ 355 w 711"/>
                    <a:gd name="T3" fmla="*/ 0 h 210"/>
                    <a:gd name="T4" fmla="*/ 103 w 711"/>
                    <a:gd name="T5" fmla="*/ 41 h 210"/>
                    <a:gd name="T6" fmla="*/ 79 w 711"/>
                    <a:gd name="T7" fmla="*/ 80 h 210"/>
                    <a:gd name="T8" fmla="*/ 66 w 711"/>
                    <a:gd name="T9" fmla="*/ 106 h 210"/>
                    <a:gd name="T10" fmla="*/ 0 w 711"/>
                    <a:gd name="T11" fmla="*/ 11 h 210"/>
                    <a:gd name="T12" fmla="*/ 0 w 711"/>
                    <a:gd name="T13" fmla="*/ 11 h 2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11" h="210">
                      <a:moveTo>
                        <a:pt x="0" y="22"/>
                      </a:moveTo>
                      <a:lnTo>
                        <a:pt x="711" y="0"/>
                      </a:lnTo>
                      <a:lnTo>
                        <a:pt x="207" y="82"/>
                      </a:lnTo>
                      <a:lnTo>
                        <a:pt x="158" y="158"/>
                      </a:lnTo>
                      <a:lnTo>
                        <a:pt x="132" y="21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FF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Freeform 29">
                  <a:extLst>
                    <a:ext uri="{FF2B5EF4-FFF2-40B4-BE49-F238E27FC236}">
                      <a16:creationId xmlns:a16="http://schemas.microsoft.com/office/drawing/2014/main" id="{5AFA246D-F92B-994F-8542-59A5CC7E1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5" y="3589"/>
                  <a:ext cx="602" cy="113"/>
                </a:xfrm>
                <a:custGeom>
                  <a:avLst/>
                  <a:gdLst>
                    <a:gd name="T0" fmla="*/ 34 w 1204"/>
                    <a:gd name="T1" fmla="*/ 0 h 227"/>
                    <a:gd name="T2" fmla="*/ 0 w 1204"/>
                    <a:gd name="T3" fmla="*/ 75 h 227"/>
                    <a:gd name="T4" fmla="*/ 254 w 1204"/>
                    <a:gd name="T5" fmla="*/ 113 h 227"/>
                    <a:gd name="T6" fmla="*/ 589 w 1204"/>
                    <a:gd name="T7" fmla="*/ 60 h 227"/>
                    <a:gd name="T8" fmla="*/ 602 w 1204"/>
                    <a:gd name="T9" fmla="*/ 4 h 227"/>
                    <a:gd name="T10" fmla="*/ 418 w 1204"/>
                    <a:gd name="T11" fmla="*/ 43 h 227"/>
                    <a:gd name="T12" fmla="*/ 136 w 1204"/>
                    <a:gd name="T13" fmla="*/ 36 h 227"/>
                    <a:gd name="T14" fmla="*/ 34 w 1204"/>
                    <a:gd name="T15" fmla="*/ 0 h 227"/>
                    <a:gd name="T16" fmla="*/ 34 w 1204"/>
                    <a:gd name="T17" fmla="*/ 0 h 2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04" h="227">
                      <a:moveTo>
                        <a:pt x="68" y="0"/>
                      </a:moveTo>
                      <a:lnTo>
                        <a:pt x="0" y="151"/>
                      </a:lnTo>
                      <a:lnTo>
                        <a:pt x="508" y="227"/>
                      </a:lnTo>
                      <a:lnTo>
                        <a:pt x="1177" y="121"/>
                      </a:lnTo>
                      <a:lnTo>
                        <a:pt x="1204" y="8"/>
                      </a:lnTo>
                      <a:lnTo>
                        <a:pt x="836" y="87"/>
                      </a:lnTo>
                      <a:lnTo>
                        <a:pt x="271" y="72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FF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30">
                  <a:extLst>
                    <a:ext uri="{FF2B5EF4-FFF2-40B4-BE49-F238E27FC236}">
                      <a16:creationId xmlns:a16="http://schemas.microsoft.com/office/drawing/2014/main" id="{5B7401CF-E637-AE45-BF8B-26C00E1BE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5" y="3633"/>
                  <a:ext cx="585" cy="75"/>
                </a:xfrm>
                <a:custGeom>
                  <a:avLst/>
                  <a:gdLst>
                    <a:gd name="T0" fmla="*/ 0 w 1169"/>
                    <a:gd name="T1" fmla="*/ 30 h 149"/>
                    <a:gd name="T2" fmla="*/ 302 w 1169"/>
                    <a:gd name="T3" fmla="*/ 46 h 149"/>
                    <a:gd name="T4" fmla="*/ 568 w 1169"/>
                    <a:gd name="T5" fmla="*/ 0 h 149"/>
                    <a:gd name="T6" fmla="*/ 585 w 1169"/>
                    <a:gd name="T7" fmla="*/ 22 h 149"/>
                    <a:gd name="T8" fmla="*/ 383 w 1169"/>
                    <a:gd name="T9" fmla="*/ 62 h 149"/>
                    <a:gd name="T10" fmla="*/ 240 w 1169"/>
                    <a:gd name="T11" fmla="*/ 75 h 149"/>
                    <a:gd name="T12" fmla="*/ 0 w 1169"/>
                    <a:gd name="T13" fmla="*/ 30 h 149"/>
                    <a:gd name="T14" fmla="*/ 0 w 1169"/>
                    <a:gd name="T15" fmla="*/ 30 h 1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169" h="149">
                      <a:moveTo>
                        <a:pt x="0" y="59"/>
                      </a:moveTo>
                      <a:lnTo>
                        <a:pt x="603" y="92"/>
                      </a:lnTo>
                      <a:lnTo>
                        <a:pt x="1136" y="0"/>
                      </a:lnTo>
                      <a:lnTo>
                        <a:pt x="1169" y="44"/>
                      </a:lnTo>
                      <a:lnTo>
                        <a:pt x="765" y="123"/>
                      </a:lnTo>
                      <a:lnTo>
                        <a:pt x="480" y="14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31">
                  <a:extLst>
                    <a:ext uri="{FF2B5EF4-FFF2-40B4-BE49-F238E27FC236}">
                      <a16:creationId xmlns:a16="http://schemas.microsoft.com/office/drawing/2014/main" id="{FC2176AF-C324-4F4F-9E0C-290164A2B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" y="3443"/>
                  <a:ext cx="81" cy="212"/>
                </a:xfrm>
                <a:custGeom>
                  <a:avLst/>
                  <a:gdLst>
                    <a:gd name="T0" fmla="*/ 81 w 163"/>
                    <a:gd name="T1" fmla="*/ 0 h 423"/>
                    <a:gd name="T2" fmla="*/ 16 w 163"/>
                    <a:gd name="T3" fmla="*/ 212 h 423"/>
                    <a:gd name="T4" fmla="*/ 0 w 163"/>
                    <a:gd name="T5" fmla="*/ 189 h 423"/>
                    <a:gd name="T6" fmla="*/ 39 w 163"/>
                    <a:gd name="T7" fmla="*/ 94 h 423"/>
                    <a:gd name="T8" fmla="*/ 81 w 163"/>
                    <a:gd name="T9" fmla="*/ 0 h 423"/>
                    <a:gd name="T10" fmla="*/ 81 w 163"/>
                    <a:gd name="T11" fmla="*/ 0 h 4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3" h="423">
                      <a:moveTo>
                        <a:pt x="163" y="0"/>
                      </a:moveTo>
                      <a:lnTo>
                        <a:pt x="33" y="423"/>
                      </a:lnTo>
                      <a:lnTo>
                        <a:pt x="0" y="377"/>
                      </a:lnTo>
                      <a:lnTo>
                        <a:pt x="79" y="188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32">
                  <a:extLst>
                    <a:ext uri="{FF2B5EF4-FFF2-40B4-BE49-F238E27FC236}">
                      <a16:creationId xmlns:a16="http://schemas.microsoft.com/office/drawing/2014/main" id="{F92E287C-A3F5-7242-944E-F7F093EEB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3052"/>
                  <a:ext cx="333" cy="115"/>
                </a:xfrm>
                <a:custGeom>
                  <a:avLst/>
                  <a:gdLst>
                    <a:gd name="T0" fmla="*/ 0 w 665"/>
                    <a:gd name="T1" fmla="*/ 0 h 229"/>
                    <a:gd name="T2" fmla="*/ 333 w 665"/>
                    <a:gd name="T3" fmla="*/ 8 h 229"/>
                    <a:gd name="T4" fmla="*/ 329 w 665"/>
                    <a:gd name="T5" fmla="*/ 40 h 229"/>
                    <a:gd name="T6" fmla="*/ 282 w 665"/>
                    <a:gd name="T7" fmla="*/ 115 h 229"/>
                    <a:gd name="T8" fmla="*/ 211 w 665"/>
                    <a:gd name="T9" fmla="*/ 63 h 229"/>
                    <a:gd name="T10" fmla="*/ 0 w 665"/>
                    <a:gd name="T11" fmla="*/ 0 h 229"/>
                    <a:gd name="T12" fmla="*/ 0 w 665"/>
                    <a:gd name="T13" fmla="*/ 0 h 2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65" h="229">
                      <a:moveTo>
                        <a:pt x="0" y="0"/>
                      </a:moveTo>
                      <a:lnTo>
                        <a:pt x="665" y="15"/>
                      </a:lnTo>
                      <a:lnTo>
                        <a:pt x="658" y="79"/>
                      </a:lnTo>
                      <a:lnTo>
                        <a:pt x="563" y="229"/>
                      </a:lnTo>
                      <a:lnTo>
                        <a:pt x="421" y="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33">
                  <a:extLst>
                    <a:ext uri="{FF2B5EF4-FFF2-40B4-BE49-F238E27FC236}">
                      <a16:creationId xmlns:a16="http://schemas.microsoft.com/office/drawing/2014/main" id="{B68649A1-7F32-1F46-B130-0FA942605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3" y="3076"/>
                  <a:ext cx="893" cy="583"/>
                </a:xfrm>
                <a:custGeom>
                  <a:avLst/>
                  <a:gdLst>
                    <a:gd name="T0" fmla="*/ 160 w 1785"/>
                    <a:gd name="T1" fmla="*/ 540 h 1164"/>
                    <a:gd name="T2" fmla="*/ 198 w 1785"/>
                    <a:gd name="T3" fmla="*/ 550 h 1164"/>
                    <a:gd name="T4" fmla="*/ 251 w 1785"/>
                    <a:gd name="T5" fmla="*/ 561 h 1164"/>
                    <a:gd name="T6" fmla="*/ 318 w 1785"/>
                    <a:gd name="T7" fmla="*/ 573 h 1164"/>
                    <a:gd name="T8" fmla="*/ 393 w 1785"/>
                    <a:gd name="T9" fmla="*/ 581 h 1164"/>
                    <a:gd name="T10" fmla="*/ 544 w 1785"/>
                    <a:gd name="T11" fmla="*/ 574 h 1164"/>
                    <a:gd name="T12" fmla="*/ 607 w 1785"/>
                    <a:gd name="T13" fmla="*/ 560 h 1164"/>
                    <a:gd name="T14" fmla="*/ 657 w 1785"/>
                    <a:gd name="T15" fmla="*/ 545 h 1164"/>
                    <a:gd name="T16" fmla="*/ 690 w 1785"/>
                    <a:gd name="T17" fmla="*/ 532 h 1164"/>
                    <a:gd name="T18" fmla="*/ 693 w 1785"/>
                    <a:gd name="T19" fmla="*/ 529 h 1164"/>
                    <a:gd name="T20" fmla="*/ 611 w 1785"/>
                    <a:gd name="T21" fmla="*/ 538 h 1164"/>
                    <a:gd name="T22" fmla="*/ 483 w 1785"/>
                    <a:gd name="T23" fmla="*/ 548 h 1164"/>
                    <a:gd name="T24" fmla="*/ 332 w 1785"/>
                    <a:gd name="T25" fmla="*/ 541 h 1164"/>
                    <a:gd name="T26" fmla="*/ 269 w 1785"/>
                    <a:gd name="T27" fmla="*/ 527 h 1164"/>
                    <a:gd name="T28" fmla="*/ 232 w 1785"/>
                    <a:gd name="T29" fmla="*/ 516 h 1164"/>
                    <a:gd name="T30" fmla="*/ 201 w 1785"/>
                    <a:gd name="T31" fmla="*/ 504 h 1164"/>
                    <a:gd name="T32" fmla="*/ 166 w 1785"/>
                    <a:gd name="T33" fmla="*/ 491 h 1164"/>
                    <a:gd name="T34" fmla="*/ 148 w 1785"/>
                    <a:gd name="T35" fmla="*/ 482 h 1164"/>
                    <a:gd name="T36" fmla="*/ 136 w 1785"/>
                    <a:gd name="T37" fmla="*/ 427 h 1164"/>
                    <a:gd name="T38" fmla="*/ 118 w 1785"/>
                    <a:gd name="T39" fmla="*/ 332 h 1164"/>
                    <a:gd name="T40" fmla="*/ 97 w 1785"/>
                    <a:gd name="T41" fmla="*/ 169 h 1164"/>
                    <a:gd name="T42" fmla="*/ 108 w 1785"/>
                    <a:gd name="T43" fmla="*/ 115 h 1164"/>
                    <a:gd name="T44" fmla="*/ 128 w 1785"/>
                    <a:gd name="T45" fmla="*/ 87 h 1164"/>
                    <a:gd name="T46" fmla="*/ 145 w 1785"/>
                    <a:gd name="T47" fmla="*/ 73 h 1164"/>
                    <a:gd name="T48" fmla="*/ 162 w 1785"/>
                    <a:gd name="T49" fmla="*/ 63 h 1164"/>
                    <a:gd name="T50" fmla="*/ 190 w 1785"/>
                    <a:gd name="T51" fmla="*/ 53 h 1164"/>
                    <a:gd name="T52" fmla="*/ 306 w 1785"/>
                    <a:gd name="T53" fmla="*/ 45 h 1164"/>
                    <a:gd name="T54" fmla="*/ 722 w 1785"/>
                    <a:gd name="T55" fmla="*/ 49 h 1164"/>
                    <a:gd name="T56" fmla="*/ 793 w 1785"/>
                    <a:gd name="T57" fmla="*/ 113 h 1164"/>
                    <a:gd name="T58" fmla="*/ 788 w 1785"/>
                    <a:gd name="T59" fmla="*/ 251 h 1164"/>
                    <a:gd name="T60" fmla="*/ 775 w 1785"/>
                    <a:gd name="T61" fmla="*/ 318 h 1164"/>
                    <a:gd name="T62" fmla="*/ 756 w 1785"/>
                    <a:gd name="T63" fmla="*/ 391 h 1164"/>
                    <a:gd name="T64" fmla="*/ 739 w 1785"/>
                    <a:gd name="T65" fmla="*/ 455 h 1164"/>
                    <a:gd name="T66" fmla="*/ 724 w 1785"/>
                    <a:gd name="T67" fmla="*/ 507 h 1164"/>
                    <a:gd name="T68" fmla="*/ 833 w 1785"/>
                    <a:gd name="T69" fmla="*/ 85 h 1164"/>
                    <a:gd name="T70" fmla="*/ 830 w 1785"/>
                    <a:gd name="T71" fmla="*/ 60 h 1164"/>
                    <a:gd name="T72" fmla="*/ 812 w 1785"/>
                    <a:gd name="T73" fmla="*/ 41 h 1164"/>
                    <a:gd name="T74" fmla="*/ 795 w 1785"/>
                    <a:gd name="T75" fmla="*/ 32 h 1164"/>
                    <a:gd name="T76" fmla="*/ 773 w 1785"/>
                    <a:gd name="T77" fmla="*/ 22 h 1164"/>
                    <a:gd name="T78" fmla="*/ 730 w 1785"/>
                    <a:gd name="T79" fmla="*/ 13 h 1164"/>
                    <a:gd name="T80" fmla="*/ 636 w 1785"/>
                    <a:gd name="T81" fmla="*/ 5 h 1164"/>
                    <a:gd name="T82" fmla="*/ 277 w 1785"/>
                    <a:gd name="T83" fmla="*/ 3 h 1164"/>
                    <a:gd name="T84" fmla="*/ 125 w 1785"/>
                    <a:gd name="T85" fmla="*/ 22 h 1164"/>
                    <a:gd name="T86" fmla="*/ 90 w 1785"/>
                    <a:gd name="T87" fmla="*/ 57 h 1164"/>
                    <a:gd name="T88" fmla="*/ 0 w 1785"/>
                    <a:gd name="T89" fmla="*/ 2 h 116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85" h="1164">
                      <a:moveTo>
                        <a:pt x="0" y="4"/>
                      </a:moveTo>
                      <a:lnTo>
                        <a:pt x="263" y="1157"/>
                      </a:lnTo>
                      <a:lnTo>
                        <a:pt x="320" y="1078"/>
                      </a:lnTo>
                      <a:lnTo>
                        <a:pt x="333" y="1082"/>
                      </a:lnTo>
                      <a:lnTo>
                        <a:pt x="370" y="1091"/>
                      </a:lnTo>
                      <a:lnTo>
                        <a:pt x="396" y="1098"/>
                      </a:lnTo>
                      <a:lnTo>
                        <a:pt x="427" y="1105"/>
                      </a:lnTo>
                      <a:lnTo>
                        <a:pt x="463" y="1113"/>
                      </a:lnTo>
                      <a:lnTo>
                        <a:pt x="501" y="1121"/>
                      </a:lnTo>
                      <a:lnTo>
                        <a:pt x="542" y="1129"/>
                      </a:lnTo>
                      <a:lnTo>
                        <a:pt x="588" y="1137"/>
                      </a:lnTo>
                      <a:lnTo>
                        <a:pt x="635" y="1145"/>
                      </a:lnTo>
                      <a:lnTo>
                        <a:pt x="684" y="1151"/>
                      </a:lnTo>
                      <a:lnTo>
                        <a:pt x="735" y="1157"/>
                      </a:lnTo>
                      <a:lnTo>
                        <a:pt x="786" y="1160"/>
                      </a:lnTo>
                      <a:lnTo>
                        <a:pt x="891" y="1164"/>
                      </a:lnTo>
                      <a:lnTo>
                        <a:pt x="993" y="1159"/>
                      </a:lnTo>
                      <a:lnTo>
                        <a:pt x="1088" y="1147"/>
                      </a:lnTo>
                      <a:lnTo>
                        <a:pt x="1133" y="1138"/>
                      </a:lnTo>
                      <a:lnTo>
                        <a:pt x="1174" y="1129"/>
                      </a:lnTo>
                      <a:lnTo>
                        <a:pt x="1214" y="1119"/>
                      </a:lnTo>
                      <a:lnTo>
                        <a:pt x="1250" y="1108"/>
                      </a:lnTo>
                      <a:lnTo>
                        <a:pt x="1284" y="1098"/>
                      </a:lnTo>
                      <a:lnTo>
                        <a:pt x="1314" y="1088"/>
                      </a:lnTo>
                      <a:lnTo>
                        <a:pt x="1341" y="1078"/>
                      </a:lnTo>
                      <a:lnTo>
                        <a:pt x="1362" y="1070"/>
                      </a:lnTo>
                      <a:lnTo>
                        <a:pt x="1380" y="1062"/>
                      </a:lnTo>
                      <a:lnTo>
                        <a:pt x="1392" y="1057"/>
                      </a:lnTo>
                      <a:lnTo>
                        <a:pt x="1403" y="1052"/>
                      </a:lnTo>
                      <a:lnTo>
                        <a:pt x="1385" y="1056"/>
                      </a:lnTo>
                      <a:lnTo>
                        <a:pt x="1338" y="1062"/>
                      </a:lnTo>
                      <a:lnTo>
                        <a:pt x="1265" y="1070"/>
                      </a:lnTo>
                      <a:lnTo>
                        <a:pt x="1222" y="1075"/>
                      </a:lnTo>
                      <a:lnTo>
                        <a:pt x="1174" y="1081"/>
                      </a:lnTo>
                      <a:lnTo>
                        <a:pt x="1072" y="1088"/>
                      </a:lnTo>
                      <a:lnTo>
                        <a:pt x="965" y="1095"/>
                      </a:lnTo>
                      <a:lnTo>
                        <a:pt x="856" y="1096"/>
                      </a:lnTo>
                      <a:lnTo>
                        <a:pt x="757" y="1092"/>
                      </a:lnTo>
                      <a:lnTo>
                        <a:pt x="664" y="1081"/>
                      </a:lnTo>
                      <a:lnTo>
                        <a:pt x="621" y="1071"/>
                      </a:lnTo>
                      <a:lnTo>
                        <a:pt x="578" y="1062"/>
                      </a:lnTo>
                      <a:lnTo>
                        <a:pt x="537" y="1052"/>
                      </a:lnTo>
                      <a:lnTo>
                        <a:pt x="499" y="1041"/>
                      </a:lnTo>
                      <a:lnTo>
                        <a:pt x="482" y="1036"/>
                      </a:lnTo>
                      <a:lnTo>
                        <a:pt x="464" y="1030"/>
                      </a:lnTo>
                      <a:lnTo>
                        <a:pt x="447" y="1024"/>
                      </a:lnTo>
                      <a:lnTo>
                        <a:pt x="431" y="1019"/>
                      </a:lnTo>
                      <a:lnTo>
                        <a:pt x="401" y="1007"/>
                      </a:lnTo>
                      <a:lnTo>
                        <a:pt x="375" y="997"/>
                      </a:lnTo>
                      <a:lnTo>
                        <a:pt x="351" y="988"/>
                      </a:lnTo>
                      <a:lnTo>
                        <a:pt x="332" y="980"/>
                      </a:lnTo>
                      <a:lnTo>
                        <a:pt x="316" y="972"/>
                      </a:lnTo>
                      <a:lnTo>
                        <a:pt x="304" y="967"/>
                      </a:lnTo>
                      <a:lnTo>
                        <a:pt x="295" y="962"/>
                      </a:lnTo>
                      <a:lnTo>
                        <a:pt x="291" y="942"/>
                      </a:lnTo>
                      <a:lnTo>
                        <a:pt x="280" y="890"/>
                      </a:lnTo>
                      <a:lnTo>
                        <a:pt x="272" y="852"/>
                      </a:lnTo>
                      <a:lnTo>
                        <a:pt x="263" y="810"/>
                      </a:lnTo>
                      <a:lnTo>
                        <a:pt x="244" y="714"/>
                      </a:lnTo>
                      <a:lnTo>
                        <a:pt x="235" y="663"/>
                      </a:lnTo>
                      <a:lnTo>
                        <a:pt x="226" y="611"/>
                      </a:lnTo>
                      <a:lnTo>
                        <a:pt x="209" y="508"/>
                      </a:lnTo>
                      <a:lnTo>
                        <a:pt x="193" y="337"/>
                      </a:lnTo>
                      <a:lnTo>
                        <a:pt x="200" y="277"/>
                      </a:lnTo>
                      <a:lnTo>
                        <a:pt x="206" y="252"/>
                      </a:lnTo>
                      <a:lnTo>
                        <a:pt x="215" y="229"/>
                      </a:lnTo>
                      <a:lnTo>
                        <a:pt x="227" y="208"/>
                      </a:lnTo>
                      <a:lnTo>
                        <a:pt x="240" y="190"/>
                      </a:lnTo>
                      <a:lnTo>
                        <a:pt x="256" y="173"/>
                      </a:lnTo>
                      <a:lnTo>
                        <a:pt x="272" y="158"/>
                      </a:lnTo>
                      <a:lnTo>
                        <a:pt x="280" y="152"/>
                      </a:lnTo>
                      <a:lnTo>
                        <a:pt x="289" y="145"/>
                      </a:lnTo>
                      <a:lnTo>
                        <a:pt x="298" y="140"/>
                      </a:lnTo>
                      <a:lnTo>
                        <a:pt x="306" y="135"/>
                      </a:lnTo>
                      <a:lnTo>
                        <a:pt x="324" y="125"/>
                      </a:lnTo>
                      <a:lnTo>
                        <a:pt x="344" y="118"/>
                      </a:lnTo>
                      <a:lnTo>
                        <a:pt x="362" y="111"/>
                      </a:lnTo>
                      <a:lnTo>
                        <a:pt x="380" y="106"/>
                      </a:lnTo>
                      <a:lnTo>
                        <a:pt x="414" y="98"/>
                      </a:lnTo>
                      <a:lnTo>
                        <a:pt x="482" y="93"/>
                      </a:lnTo>
                      <a:lnTo>
                        <a:pt x="611" y="89"/>
                      </a:lnTo>
                      <a:lnTo>
                        <a:pt x="964" y="84"/>
                      </a:lnTo>
                      <a:lnTo>
                        <a:pt x="1317" y="89"/>
                      </a:lnTo>
                      <a:lnTo>
                        <a:pt x="1444" y="97"/>
                      </a:lnTo>
                      <a:lnTo>
                        <a:pt x="1511" y="110"/>
                      </a:lnTo>
                      <a:lnTo>
                        <a:pt x="1560" y="154"/>
                      </a:lnTo>
                      <a:lnTo>
                        <a:pt x="1585" y="226"/>
                      </a:lnTo>
                      <a:lnTo>
                        <a:pt x="1593" y="320"/>
                      </a:lnTo>
                      <a:lnTo>
                        <a:pt x="1587" y="430"/>
                      </a:lnTo>
                      <a:lnTo>
                        <a:pt x="1576" y="501"/>
                      </a:lnTo>
                      <a:lnTo>
                        <a:pt x="1568" y="542"/>
                      </a:lnTo>
                      <a:lnTo>
                        <a:pt x="1559" y="587"/>
                      </a:lnTo>
                      <a:lnTo>
                        <a:pt x="1549" y="634"/>
                      </a:lnTo>
                      <a:lnTo>
                        <a:pt x="1536" y="683"/>
                      </a:lnTo>
                      <a:lnTo>
                        <a:pt x="1524" y="733"/>
                      </a:lnTo>
                      <a:lnTo>
                        <a:pt x="1511" y="780"/>
                      </a:lnTo>
                      <a:lnTo>
                        <a:pt x="1499" y="827"/>
                      </a:lnTo>
                      <a:lnTo>
                        <a:pt x="1487" y="870"/>
                      </a:lnTo>
                      <a:lnTo>
                        <a:pt x="1477" y="909"/>
                      </a:lnTo>
                      <a:lnTo>
                        <a:pt x="1466" y="943"/>
                      </a:lnTo>
                      <a:lnTo>
                        <a:pt x="1452" y="994"/>
                      </a:lnTo>
                      <a:lnTo>
                        <a:pt x="1447" y="1013"/>
                      </a:lnTo>
                      <a:lnTo>
                        <a:pt x="1515" y="922"/>
                      </a:lnTo>
                      <a:lnTo>
                        <a:pt x="1785" y="12"/>
                      </a:lnTo>
                      <a:lnTo>
                        <a:pt x="1666" y="170"/>
                      </a:lnTo>
                      <a:lnTo>
                        <a:pt x="1669" y="152"/>
                      </a:lnTo>
                      <a:lnTo>
                        <a:pt x="1665" y="132"/>
                      </a:lnTo>
                      <a:lnTo>
                        <a:pt x="1660" y="120"/>
                      </a:lnTo>
                      <a:lnTo>
                        <a:pt x="1652" y="107"/>
                      </a:lnTo>
                      <a:lnTo>
                        <a:pt x="1640" y="94"/>
                      </a:lnTo>
                      <a:lnTo>
                        <a:pt x="1623" y="81"/>
                      </a:lnTo>
                      <a:lnTo>
                        <a:pt x="1614" y="74"/>
                      </a:lnTo>
                      <a:lnTo>
                        <a:pt x="1602" y="69"/>
                      </a:lnTo>
                      <a:lnTo>
                        <a:pt x="1590" y="63"/>
                      </a:lnTo>
                      <a:lnTo>
                        <a:pt x="1576" y="56"/>
                      </a:lnTo>
                      <a:lnTo>
                        <a:pt x="1562" y="51"/>
                      </a:lnTo>
                      <a:lnTo>
                        <a:pt x="1545" y="44"/>
                      </a:lnTo>
                      <a:lnTo>
                        <a:pt x="1526" y="39"/>
                      </a:lnTo>
                      <a:lnTo>
                        <a:pt x="1505" y="35"/>
                      </a:lnTo>
                      <a:lnTo>
                        <a:pt x="1460" y="26"/>
                      </a:lnTo>
                      <a:lnTo>
                        <a:pt x="1407" y="20"/>
                      </a:lnTo>
                      <a:lnTo>
                        <a:pt x="1343" y="13"/>
                      </a:lnTo>
                      <a:lnTo>
                        <a:pt x="1271" y="9"/>
                      </a:lnTo>
                      <a:lnTo>
                        <a:pt x="1104" y="1"/>
                      </a:lnTo>
                      <a:lnTo>
                        <a:pt x="731" y="0"/>
                      </a:lnTo>
                      <a:lnTo>
                        <a:pt x="554" y="6"/>
                      </a:lnTo>
                      <a:lnTo>
                        <a:pt x="401" y="17"/>
                      </a:lnTo>
                      <a:lnTo>
                        <a:pt x="287" y="34"/>
                      </a:lnTo>
                      <a:lnTo>
                        <a:pt x="249" y="43"/>
                      </a:lnTo>
                      <a:lnTo>
                        <a:pt x="226" y="55"/>
                      </a:lnTo>
                      <a:lnTo>
                        <a:pt x="200" y="82"/>
                      </a:lnTo>
                      <a:lnTo>
                        <a:pt x="179" y="114"/>
                      </a:lnTo>
                      <a:lnTo>
                        <a:pt x="154" y="180"/>
                      </a:lnTo>
                      <a:lnTo>
                        <a:pt x="140" y="25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34">
                  <a:extLst>
                    <a:ext uri="{FF2B5EF4-FFF2-40B4-BE49-F238E27FC236}">
                      <a16:creationId xmlns:a16="http://schemas.microsoft.com/office/drawing/2014/main" id="{812A0674-AB8C-6342-8E77-F54742594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0" y="3048"/>
                  <a:ext cx="336" cy="32"/>
                </a:xfrm>
                <a:custGeom>
                  <a:avLst/>
                  <a:gdLst>
                    <a:gd name="T0" fmla="*/ 0 w 672"/>
                    <a:gd name="T1" fmla="*/ 6 h 66"/>
                    <a:gd name="T2" fmla="*/ 336 w 672"/>
                    <a:gd name="T3" fmla="*/ 0 h 66"/>
                    <a:gd name="T4" fmla="*/ 318 w 672"/>
                    <a:gd name="T5" fmla="*/ 32 h 66"/>
                    <a:gd name="T6" fmla="*/ 0 w 672"/>
                    <a:gd name="T7" fmla="*/ 6 h 66"/>
                    <a:gd name="T8" fmla="*/ 0 w 672"/>
                    <a:gd name="T9" fmla="*/ 6 h 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72" h="66">
                      <a:moveTo>
                        <a:pt x="0" y="12"/>
                      </a:moveTo>
                      <a:lnTo>
                        <a:pt x="672" y="0"/>
                      </a:lnTo>
                      <a:lnTo>
                        <a:pt x="636" y="66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35">
                  <a:extLst>
                    <a:ext uri="{FF2B5EF4-FFF2-40B4-BE49-F238E27FC236}">
                      <a16:creationId xmlns:a16="http://schemas.microsoft.com/office/drawing/2014/main" id="{D423F1C6-C6E8-8C4E-9FA1-828F00EE1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" y="3724"/>
                  <a:ext cx="58" cy="58"/>
                </a:xfrm>
                <a:custGeom>
                  <a:avLst/>
                  <a:gdLst>
                    <a:gd name="T0" fmla="*/ 5 w 115"/>
                    <a:gd name="T1" fmla="*/ 8 h 115"/>
                    <a:gd name="T2" fmla="*/ 13 w 115"/>
                    <a:gd name="T3" fmla="*/ 5 h 115"/>
                    <a:gd name="T4" fmla="*/ 22 w 115"/>
                    <a:gd name="T5" fmla="*/ 2 h 115"/>
                    <a:gd name="T6" fmla="*/ 31 w 115"/>
                    <a:gd name="T7" fmla="*/ 0 h 115"/>
                    <a:gd name="T8" fmla="*/ 49 w 115"/>
                    <a:gd name="T9" fmla="*/ 2 h 115"/>
                    <a:gd name="T10" fmla="*/ 55 w 115"/>
                    <a:gd name="T11" fmla="*/ 7 h 115"/>
                    <a:gd name="T12" fmla="*/ 58 w 115"/>
                    <a:gd name="T13" fmla="*/ 17 h 115"/>
                    <a:gd name="T14" fmla="*/ 57 w 115"/>
                    <a:gd name="T15" fmla="*/ 27 h 115"/>
                    <a:gd name="T16" fmla="*/ 54 w 115"/>
                    <a:gd name="T17" fmla="*/ 37 h 115"/>
                    <a:gd name="T18" fmla="*/ 49 w 115"/>
                    <a:gd name="T19" fmla="*/ 45 h 115"/>
                    <a:gd name="T20" fmla="*/ 41 w 115"/>
                    <a:gd name="T21" fmla="*/ 51 h 115"/>
                    <a:gd name="T22" fmla="*/ 38 w 115"/>
                    <a:gd name="T23" fmla="*/ 53 h 115"/>
                    <a:gd name="T24" fmla="*/ 34 w 115"/>
                    <a:gd name="T25" fmla="*/ 55 h 115"/>
                    <a:gd name="T26" fmla="*/ 26 w 115"/>
                    <a:gd name="T27" fmla="*/ 58 h 115"/>
                    <a:gd name="T28" fmla="*/ 13 w 115"/>
                    <a:gd name="T29" fmla="*/ 57 h 115"/>
                    <a:gd name="T30" fmla="*/ 4 w 115"/>
                    <a:gd name="T31" fmla="*/ 50 h 115"/>
                    <a:gd name="T32" fmla="*/ 1 w 115"/>
                    <a:gd name="T33" fmla="*/ 42 h 115"/>
                    <a:gd name="T34" fmla="*/ 0 w 115"/>
                    <a:gd name="T35" fmla="*/ 32 h 115"/>
                    <a:gd name="T36" fmla="*/ 23 w 115"/>
                    <a:gd name="T37" fmla="*/ 32 h 115"/>
                    <a:gd name="T38" fmla="*/ 32 w 115"/>
                    <a:gd name="T39" fmla="*/ 15 h 115"/>
                    <a:gd name="T40" fmla="*/ 5 w 115"/>
                    <a:gd name="T41" fmla="*/ 8 h 115"/>
                    <a:gd name="T42" fmla="*/ 5 w 115"/>
                    <a:gd name="T43" fmla="*/ 8 h 11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15" h="115">
                      <a:moveTo>
                        <a:pt x="10" y="16"/>
                      </a:moveTo>
                      <a:lnTo>
                        <a:pt x="26" y="9"/>
                      </a:lnTo>
                      <a:lnTo>
                        <a:pt x="43" y="4"/>
                      </a:lnTo>
                      <a:lnTo>
                        <a:pt x="61" y="0"/>
                      </a:lnTo>
                      <a:lnTo>
                        <a:pt x="97" y="4"/>
                      </a:lnTo>
                      <a:lnTo>
                        <a:pt x="110" y="13"/>
                      </a:lnTo>
                      <a:lnTo>
                        <a:pt x="115" y="33"/>
                      </a:lnTo>
                      <a:lnTo>
                        <a:pt x="114" y="54"/>
                      </a:lnTo>
                      <a:lnTo>
                        <a:pt x="107" y="73"/>
                      </a:lnTo>
                      <a:lnTo>
                        <a:pt x="97" y="89"/>
                      </a:lnTo>
                      <a:lnTo>
                        <a:pt x="82" y="101"/>
                      </a:lnTo>
                      <a:lnTo>
                        <a:pt x="76" y="106"/>
                      </a:lnTo>
                      <a:lnTo>
                        <a:pt x="68" y="110"/>
                      </a:lnTo>
                      <a:lnTo>
                        <a:pt x="52" y="115"/>
                      </a:lnTo>
                      <a:lnTo>
                        <a:pt x="25" y="113"/>
                      </a:lnTo>
                      <a:lnTo>
                        <a:pt x="8" y="100"/>
                      </a:lnTo>
                      <a:lnTo>
                        <a:pt x="1" y="83"/>
                      </a:lnTo>
                      <a:lnTo>
                        <a:pt x="0" y="64"/>
                      </a:lnTo>
                      <a:lnTo>
                        <a:pt x="46" y="64"/>
                      </a:lnTo>
                      <a:lnTo>
                        <a:pt x="63" y="29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36">
                  <a:extLst>
                    <a:ext uri="{FF2B5EF4-FFF2-40B4-BE49-F238E27FC236}">
                      <a16:creationId xmlns:a16="http://schemas.microsoft.com/office/drawing/2014/main" id="{4123DFB5-20FD-7341-A376-E9C2DE673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8" y="3715"/>
                  <a:ext cx="57" cy="57"/>
                </a:xfrm>
                <a:custGeom>
                  <a:avLst/>
                  <a:gdLst>
                    <a:gd name="T0" fmla="*/ 5 w 113"/>
                    <a:gd name="T1" fmla="*/ 7 h 114"/>
                    <a:gd name="T2" fmla="*/ 13 w 113"/>
                    <a:gd name="T3" fmla="*/ 4 h 114"/>
                    <a:gd name="T4" fmla="*/ 21 w 113"/>
                    <a:gd name="T5" fmla="*/ 1 h 114"/>
                    <a:gd name="T6" fmla="*/ 31 w 113"/>
                    <a:gd name="T7" fmla="*/ 0 h 114"/>
                    <a:gd name="T8" fmla="*/ 48 w 113"/>
                    <a:gd name="T9" fmla="*/ 1 h 114"/>
                    <a:gd name="T10" fmla="*/ 54 w 113"/>
                    <a:gd name="T11" fmla="*/ 7 h 114"/>
                    <a:gd name="T12" fmla="*/ 57 w 113"/>
                    <a:gd name="T13" fmla="*/ 16 h 114"/>
                    <a:gd name="T14" fmla="*/ 56 w 113"/>
                    <a:gd name="T15" fmla="*/ 27 h 114"/>
                    <a:gd name="T16" fmla="*/ 53 w 113"/>
                    <a:gd name="T17" fmla="*/ 36 h 114"/>
                    <a:gd name="T18" fmla="*/ 48 w 113"/>
                    <a:gd name="T19" fmla="*/ 44 h 114"/>
                    <a:gd name="T20" fmla="*/ 41 w 113"/>
                    <a:gd name="T21" fmla="*/ 51 h 114"/>
                    <a:gd name="T22" fmla="*/ 37 w 113"/>
                    <a:gd name="T23" fmla="*/ 53 h 114"/>
                    <a:gd name="T24" fmla="*/ 33 w 113"/>
                    <a:gd name="T25" fmla="*/ 54 h 114"/>
                    <a:gd name="T26" fmla="*/ 26 w 113"/>
                    <a:gd name="T27" fmla="*/ 57 h 114"/>
                    <a:gd name="T28" fmla="*/ 12 w 113"/>
                    <a:gd name="T29" fmla="*/ 56 h 114"/>
                    <a:gd name="T30" fmla="*/ 3 w 113"/>
                    <a:gd name="T31" fmla="*/ 49 h 114"/>
                    <a:gd name="T32" fmla="*/ 0 w 113"/>
                    <a:gd name="T33" fmla="*/ 41 h 114"/>
                    <a:gd name="T34" fmla="*/ 0 w 113"/>
                    <a:gd name="T35" fmla="*/ 32 h 114"/>
                    <a:gd name="T36" fmla="*/ 22 w 113"/>
                    <a:gd name="T37" fmla="*/ 32 h 114"/>
                    <a:gd name="T38" fmla="*/ 31 w 113"/>
                    <a:gd name="T39" fmla="*/ 15 h 114"/>
                    <a:gd name="T40" fmla="*/ 5 w 113"/>
                    <a:gd name="T41" fmla="*/ 7 h 114"/>
                    <a:gd name="T42" fmla="*/ 5 w 113"/>
                    <a:gd name="T43" fmla="*/ 7 h 11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13" h="114">
                      <a:moveTo>
                        <a:pt x="10" y="14"/>
                      </a:moveTo>
                      <a:lnTo>
                        <a:pt x="26" y="8"/>
                      </a:lnTo>
                      <a:lnTo>
                        <a:pt x="41" y="2"/>
                      </a:lnTo>
                      <a:lnTo>
                        <a:pt x="61" y="0"/>
                      </a:lnTo>
                      <a:lnTo>
                        <a:pt x="96" y="2"/>
                      </a:lnTo>
                      <a:lnTo>
                        <a:pt x="108" y="13"/>
                      </a:lnTo>
                      <a:lnTo>
                        <a:pt x="113" y="31"/>
                      </a:lnTo>
                      <a:lnTo>
                        <a:pt x="112" y="54"/>
                      </a:lnTo>
                      <a:lnTo>
                        <a:pt x="106" y="72"/>
                      </a:lnTo>
                      <a:lnTo>
                        <a:pt x="95" y="88"/>
                      </a:lnTo>
                      <a:lnTo>
                        <a:pt x="82" y="101"/>
                      </a:lnTo>
                      <a:lnTo>
                        <a:pt x="74" y="105"/>
                      </a:lnTo>
                      <a:lnTo>
                        <a:pt x="66" y="108"/>
                      </a:lnTo>
                      <a:lnTo>
                        <a:pt x="51" y="114"/>
                      </a:lnTo>
                      <a:lnTo>
                        <a:pt x="23" y="111"/>
                      </a:lnTo>
                      <a:lnTo>
                        <a:pt x="6" y="98"/>
                      </a:lnTo>
                      <a:lnTo>
                        <a:pt x="0" y="82"/>
                      </a:lnTo>
                      <a:lnTo>
                        <a:pt x="0" y="63"/>
                      </a:lnTo>
                      <a:lnTo>
                        <a:pt x="44" y="63"/>
                      </a:lnTo>
                      <a:lnTo>
                        <a:pt x="61" y="29"/>
                      </a:lnTo>
                      <a:lnTo>
                        <a:pt x="10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37">
                  <a:extLst>
                    <a:ext uri="{FF2B5EF4-FFF2-40B4-BE49-F238E27FC236}">
                      <a16:creationId xmlns:a16="http://schemas.microsoft.com/office/drawing/2014/main" id="{7160329F-5F14-734D-AD87-48EF1829E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3705"/>
                  <a:ext cx="58" cy="57"/>
                </a:xfrm>
                <a:custGeom>
                  <a:avLst/>
                  <a:gdLst>
                    <a:gd name="T0" fmla="*/ 5 w 115"/>
                    <a:gd name="T1" fmla="*/ 8 h 114"/>
                    <a:gd name="T2" fmla="*/ 13 w 115"/>
                    <a:gd name="T3" fmla="*/ 4 h 114"/>
                    <a:gd name="T4" fmla="*/ 21 w 115"/>
                    <a:gd name="T5" fmla="*/ 2 h 114"/>
                    <a:gd name="T6" fmla="*/ 30 w 115"/>
                    <a:gd name="T7" fmla="*/ 0 h 114"/>
                    <a:gd name="T8" fmla="*/ 49 w 115"/>
                    <a:gd name="T9" fmla="*/ 2 h 114"/>
                    <a:gd name="T10" fmla="*/ 54 w 115"/>
                    <a:gd name="T11" fmla="*/ 7 h 114"/>
                    <a:gd name="T12" fmla="*/ 58 w 115"/>
                    <a:gd name="T13" fmla="*/ 16 h 114"/>
                    <a:gd name="T14" fmla="*/ 56 w 115"/>
                    <a:gd name="T15" fmla="*/ 27 h 114"/>
                    <a:gd name="T16" fmla="*/ 53 w 115"/>
                    <a:gd name="T17" fmla="*/ 37 h 114"/>
                    <a:gd name="T18" fmla="*/ 48 w 115"/>
                    <a:gd name="T19" fmla="*/ 45 h 114"/>
                    <a:gd name="T20" fmla="*/ 41 w 115"/>
                    <a:gd name="T21" fmla="*/ 51 h 114"/>
                    <a:gd name="T22" fmla="*/ 37 w 115"/>
                    <a:gd name="T23" fmla="*/ 53 h 114"/>
                    <a:gd name="T24" fmla="*/ 34 w 115"/>
                    <a:gd name="T25" fmla="*/ 55 h 114"/>
                    <a:gd name="T26" fmla="*/ 26 w 115"/>
                    <a:gd name="T27" fmla="*/ 57 h 114"/>
                    <a:gd name="T28" fmla="*/ 12 w 115"/>
                    <a:gd name="T29" fmla="*/ 57 h 114"/>
                    <a:gd name="T30" fmla="*/ 3 w 115"/>
                    <a:gd name="T31" fmla="*/ 49 h 114"/>
                    <a:gd name="T32" fmla="*/ 0 w 115"/>
                    <a:gd name="T33" fmla="*/ 42 h 114"/>
                    <a:gd name="T34" fmla="*/ 0 w 115"/>
                    <a:gd name="T35" fmla="*/ 32 h 114"/>
                    <a:gd name="T36" fmla="*/ 22 w 115"/>
                    <a:gd name="T37" fmla="*/ 32 h 114"/>
                    <a:gd name="T38" fmla="*/ 32 w 115"/>
                    <a:gd name="T39" fmla="*/ 15 h 114"/>
                    <a:gd name="T40" fmla="*/ 5 w 115"/>
                    <a:gd name="T41" fmla="*/ 8 h 114"/>
                    <a:gd name="T42" fmla="*/ 5 w 115"/>
                    <a:gd name="T43" fmla="*/ 8 h 11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15" h="114">
                      <a:moveTo>
                        <a:pt x="10" y="15"/>
                      </a:moveTo>
                      <a:lnTo>
                        <a:pt x="26" y="8"/>
                      </a:lnTo>
                      <a:lnTo>
                        <a:pt x="42" y="4"/>
                      </a:lnTo>
                      <a:lnTo>
                        <a:pt x="60" y="0"/>
                      </a:lnTo>
                      <a:lnTo>
                        <a:pt x="97" y="3"/>
                      </a:lnTo>
                      <a:lnTo>
                        <a:pt x="108" y="13"/>
                      </a:lnTo>
                      <a:lnTo>
                        <a:pt x="115" y="32"/>
                      </a:lnTo>
                      <a:lnTo>
                        <a:pt x="112" y="54"/>
                      </a:lnTo>
                      <a:lnTo>
                        <a:pt x="106" y="74"/>
                      </a:lnTo>
                      <a:lnTo>
                        <a:pt x="95" y="89"/>
                      </a:lnTo>
                      <a:lnTo>
                        <a:pt x="82" y="101"/>
                      </a:lnTo>
                      <a:lnTo>
                        <a:pt x="74" y="106"/>
                      </a:lnTo>
                      <a:lnTo>
                        <a:pt x="67" y="110"/>
                      </a:lnTo>
                      <a:lnTo>
                        <a:pt x="52" y="114"/>
                      </a:lnTo>
                      <a:lnTo>
                        <a:pt x="23" y="113"/>
                      </a:lnTo>
                      <a:lnTo>
                        <a:pt x="6" y="98"/>
                      </a:lnTo>
                      <a:lnTo>
                        <a:pt x="0" y="83"/>
                      </a:lnTo>
                      <a:lnTo>
                        <a:pt x="0" y="64"/>
                      </a:lnTo>
                      <a:lnTo>
                        <a:pt x="44" y="64"/>
                      </a:lnTo>
                      <a:lnTo>
                        <a:pt x="63" y="29"/>
                      </a:lnTo>
                      <a:lnTo>
                        <a:pt x="10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38" name="Picture 38" descr="bd09213_">
            <a:extLst>
              <a:ext uri="{FF2B5EF4-FFF2-40B4-BE49-F238E27FC236}">
                <a16:creationId xmlns:a16="http://schemas.microsoft.com/office/drawing/2014/main" id="{E28039B7-74AE-DE43-A3A7-A8FE0B2A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9" y="3091547"/>
            <a:ext cx="1122363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Freeform 39">
            <a:extLst>
              <a:ext uri="{FF2B5EF4-FFF2-40B4-BE49-F238E27FC236}">
                <a16:creationId xmlns:a16="http://schemas.microsoft.com/office/drawing/2014/main" id="{4AFF6A5D-A118-D24C-B58B-C226CE46BAC8}"/>
              </a:ext>
            </a:extLst>
          </p:cNvPr>
          <p:cNvSpPr>
            <a:spLocks/>
          </p:cNvSpPr>
          <p:nvPr/>
        </p:nvSpPr>
        <p:spPr bwMode="auto">
          <a:xfrm rot="159608">
            <a:off x="2088548" y="2781394"/>
            <a:ext cx="6719308" cy="3383092"/>
          </a:xfrm>
          <a:custGeom>
            <a:avLst/>
            <a:gdLst>
              <a:gd name="T0" fmla="*/ 0 w 3216"/>
              <a:gd name="T1" fmla="*/ 2971800 h 1912"/>
              <a:gd name="T2" fmla="*/ 1371600 w 3216"/>
              <a:gd name="T3" fmla="*/ 2971800 h 1912"/>
              <a:gd name="T4" fmla="*/ 2743200 w 3216"/>
              <a:gd name="T5" fmla="*/ 2590800 h 1912"/>
              <a:gd name="T6" fmla="*/ 4343400 w 3216"/>
              <a:gd name="T7" fmla="*/ 1371600 h 1912"/>
              <a:gd name="T8" fmla="*/ 5105400 w 3216"/>
              <a:gd name="T9" fmla="*/ 0 h 1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16" h="1912">
                <a:moveTo>
                  <a:pt x="0" y="1872"/>
                </a:moveTo>
                <a:cubicBezTo>
                  <a:pt x="288" y="1892"/>
                  <a:pt x="576" y="1912"/>
                  <a:pt x="864" y="1872"/>
                </a:cubicBezTo>
                <a:cubicBezTo>
                  <a:pt x="1152" y="1832"/>
                  <a:pt x="1416" y="1800"/>
                  <a:pt x="1728" y="1632"/>
                </a:cubicBezTo>
                <a:cubicBezTo>
                  <a:pt x="2040" y="1464"/>
                  <a:pt x="2488" y="1136"/>
                  <a:pt x="2736" y="864"/>
                </a:cubicBezTo>
                <a:cubicBezTo>
                  <a:pt x="2984" y="592"/>
                  <a:pt x="3100" y="296"/>
                  <a:pt x="3216" y="0"/>
                </a:cubicBezTo>
              </a:path>
            </a:pathLst>
          </a:custGeom>
          <a:noFill/>
          <a:ln w="2857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62EEF092-E76B-6447-BCC7-057C0E15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7220" y="6583363"/>
            <a:ext cx="5572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dirty="0"/>
              <a:t>TIME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85CE68B4-5C7A-D44C-8D96-A55E4AC1E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01" y="2166259"/>
            <a:ext cx="758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dirty="0"/>
              <a:t>IMPACT</a:t>
            </a: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EAC1C054-4162-254E-A50D-D11148BEB64F}"/>
              </a:ext>
            </a:extLst>
          </p:cNvPr>
          <p:cNvGrpSpPr>
            <a:grpSpLocks/>
          </p:cNvGrpSpPr>
          <p:nvPr/>
        </p:nvGrpSpPr>
        <p:grpSpPr bwMode="auto">
          <a:xfrm>
            <a:off x="7262948" y="3853546"/>
            <a:ext cx="1296988" cy="1828800"/>
            <a:chOff x="4032" y="1968"/>
            <a:chExt cx="817" cy="1152"/>
          </a:xfrm>
        </p:grpSpPr>
        <p:pic>
          <p:nvPicPr>
            <p:cNvPr id="43" name="Picture 43" descr="bd16440_">
              <a:extLst>
                <a:ext uri="{FF2B5EF4-FFF2-40B4-BE49-F238E27FC236}">
                  <a16:creationId xmlns:a16="http://schemas.microsoft.com/office/drawing/2014/main" id="{B68D9DF0-1FE2-3141-91F1-A6AC0736B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68"/>
              <a:ext cx="81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4C49F762-8541-7449-9D6D-70CA71C56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160"/>
              <a:ext cx="619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Internet:</a:t>
              </a:r>
            </a:p>
            <a:p>
              <a:pPr eaLnBrk="0" hangingPunct="0">
                <a:defRPr/>
              </a:pPr>
              <a:r>
                <a:rPr lang="en-US" sz="16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Greatest </a:t>
              </a:r>
            </a:p>
            <a:p>
              <a:pPr eaLnBrk="0" hangingPunct="0">
                <a:defRPr/>
              </a:pPr>
              <a:r>
                <a:rPr lang="en-US" sz="1600" b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impact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042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9778-8C55-484A-AD5D-48714D5E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E-Learning: Blended mode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F438683-A98C-914C-9D53-496A4EACF91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35" y="2662645"/>
            <a:ext cx="2451100" cy="243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19AA507-7FBD-A947-889E-083F75372F11}"/>
              </a:ext>
            </a:extLst>
          </p:cNvPr>
          <p:cNvSpPr txBox="1">
            <a:spLocks noChangeArrowheads="1"/>
          </p:cNvSpPr>
          <p:nvPr/>
        </p:nvSpPr>
        <p:spPr>
          <a:xfrm>
            <a:off x="1678578" y="4931228"/>
            <a:ext cx="3505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66"/>
                    </a:gs>
                    <a:gs pos="50000">
                      <a:srgbClr val="003399"/>
                    </a:gs>
                    <a:gs pos="100000">
                      <a:srgbClr val="000066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x-none" sz="2000" dirty="0"/>
              <a:t>Chalk-and-board has long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x-none" sz="2000" dirty="0"/>
              <a:t>ruled the classrooms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x-none" dirty="0">
                <a:solidFill>
                  <a:schemeClr val="hlink"/>
                </a:solidFill>
              </a:rPr>
              <a:t>will not be eliminated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x-none" dirty="0">
                <a:solidFill>
                  <a:schemeClr val="hlink"/>
                </a:solidFill>
              </a:rPr>
              <a:t>Less emphasis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3816158-5927-1E40-B207-4B1F4ECF2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978" y="4920342"/>
            <a:ext cx="3886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x-none" sz="2400" dirty="0">
                <a:solidFill>
                  <a:srgbClr val="FFFF00"/>
                </a:solidFill>
              </a:rPr>
              <a:t>	</a:t>
            </a:r>
            <a:r>
              <a:rPr lang="en-US" altLang="x-none" sz="2000" dirty="0">
                <a:latin typeface="+mn-lt"/>
              </a:rPr>
              <a:t>Interactive Digital Conten</a:t>
            </a:r>
            <a:r>
              <a:rPr lang="en-US" altLang="x-none" sz="2400" dirty="0"/>
              <a:t>t</a:t>
            </a:r>
            <a:r>
              <a:rPr lang="en-US" altLang="x-none" sz="2400" dirty="0">
                <a:solidFill>
                  <a:srgbClr val="FFFF00"/>
                </a:solidFill>
              </a:rPr>
              <a:t>:</a:t>
            </a:r>
          </a:p>
          <a:p>
            <a:pPr lvl="1">
              <a:buFontTx/>
              <a:buChar char="•"/>
            </a:pPr>
            <a:r>
              <a:rPr lang="en-US" altLang="x-none" sz="1800" dirty="0">
                <a:solidFill>
                  <a:schemeClr val="hlink"/>
                </a:solidFill>
              </a:rPr>
              <a:t>more emphasis</a:t>
            </a:r>
          </a:p>
          <a:p>
            <a:pPr lvl="1">
              <a:buFontTx/>
              <a:buChar char="•"/>
            </a:pPr>
            <a:r>
              <a:rPr lang="en-US" altLang="x-none" sz="1800" dirty="0">
                <a:solidFill>
                  <a:schemeClr val="hlink"/>
                </a:solidFill>
              </a:rPr>
              <a:t>on demand learning</a:t>
            </a:r>
          </a:p>
          <a:p>
            <a:pPr lvl="1">
              <a:buFontTx/>
              <a:buChar char="•"/>
            </a:pPr>
            <a:r>
              <a:rPr lang="en-US" altLang="x-none" sz="1800" dirty="0">
                <a:solidFill>
                  <a:schemeClr val="hlink"/>
                </a:solidFill>
              </a:rPr>
              <a:t>interactive</a:t>
            </a:r>
          </a:p>
        </p:txBody>
      </p:sp>
      <p:pic>
        <p:nvPicPr>
          <p:cNvPr id="19458" name="Picture 2" descr="Home Page - Interactive Digital Content">
            <a:extLst>
              <a:ext uri="{FF2B5EF4-FFF2-40B4-BE49-F238E27FC236}">
                <a16:creationId xmlns:a16="http://schemas.microsoft.com/office/drawing/2014/main" id="{EE52E3A8-A388-6E41-B5DE-3E9DDA16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97" y="2632709"/>
            <a:ext cx="2606040" cy="17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9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99B7-785E-B445-8EC1-5961398F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/>
              <a:t>LEARNING OUTCOMES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3669543-4926-4B57-918E-4B63E24723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787828"/>
              </p:ext>
            </p:extLst>
          </p:nvPr>
        </p:nvGraphicFramePr>
        <p:xfrm>
          <a:off x="5980954" y="2603500"/>
          <a:ext cx="521197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320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AA51-AD02-7746-A4FB-A7D9566C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Aids have changed</a:t>
            </a:r>
          </a:p>
        </p:txBody>
      </p:sp>
      <p:pic>
        <p:nvPicPr>
          <p:cNvPr id="20482" name="Picture 2" descr="Wooden Blackboard on White Background - Download Free Vectors ...">
            <a:extLst>
              <a:ext uri="{FF2B5EF4-FFF2-40B4-BE49-F238E27FC236}">
                <a16:creationId xmlns:a16="http://schemas.microsoft.com/office/drawing/2014/main" id="{EEB2E257-128D-6E4A-A146-437CCA81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1" y="4154510"/>
            <a:ext cx="1822221" cy="12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adical A4 Overhead Projector Office Presentations Teaching Ohp ...">
            <a:extLst>
              <a:ext uri="{FF2B5EF4-FFF2-40B4-BE49-F238E27FC236}">
                <a16:creationId xmlns:a16="http://schemas.microsoft.com/office/drawing/2014/main" id="{593631FE-697F-2241-9779-149E4CFE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28" y="3795046"/>
            <a:ext cx="1358883" cy="16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ombo television unit - Wikipedia">
            <a:extLst>
              <a:ext uri="{FF2B5EF4-FFF2-40B4-BE49-F238E27FC236}">
                <a16:creationId xmlns:a16="http://schemas.microsoft.com/office/drawing/2014/main" id="{7ECCBA98-7A21-214A-BA08-DB172BAE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38" y="4063403"/>
            <a:ext cx="1695450" cy="14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Full HD LCD monitor 223V7QDSB/00 | Philips">
            <a:extLst>
              <a:ext uri="{FF2B5EF4-FFF2-40B4-BE49-F238E27FC236}">
                <a16:creationId xmlns:a16="http://schemas.microsoft.com/office/drawing/2014/main" id="{E46029A0-A726-754F-B5D3-43C54A9FE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824" y="3986374"/>
            <a:ext cx="1445316" cy="14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SMART Board® Pro 6000 Series - SMART Technologies">
            <a:extLst>
              <a:ext uri="{FF2B5EF4-FFF2-40B4-BE49-F238E27FC236}">
                <a16:creationId xmlns:a16="http://schemas.microsoft.com/office/drawing/2014/main" id="{E9EE80DB-0595-EA4E-ACAF-40F60E0C2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27" y="3992170"/>
            <a:ext cx="1699591" cy="1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New Year, new you? How LinkedIn Learning can help you meet your ...">
            <a:extLst>
              <a:ext uri="{FF2B5EF4-FFF2-40B4-BE49-F238E27FC236}">
                <a16:creationId xmlns:a16="http://schemas.microsoft.com/office/drawing/2014/main" id="{8E9966E2-0F0E-EA47-A8C4-06FCFF9FE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r="13947"/>
          <a:stretch/>
        </p:blipFill>
        <p:spPr bwMode="auto">
          <a:xfrm>
            <a:off x="9607826" y="4031595"/>
            <a:ext cx="2584174" cy="13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9">
            <a:extLst>
              <a:ext uri="{FF2B5EF4-FFF2-40B4-BE49-F238E27FC236}">
                <a16:creationId xmlns:a16="http://schemas.microsoft.com/office/drawing/2014/main" id="{0CA33180-064E-2E46-94BB-4333E052F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758" y="4540481"/>
            <a:ext cx="685800" cy="228600"/>
          </a:xfrm>
          <a:custGeom>
            <a:avLst/>
            <a:gdLst>
              <a:gd name="T0" fmla="*/ 514350 w 21600"/>
              <a:gd name="T1" fmla="*/ 0 h 21600"/>
              <a:gd name="T2" fmla="*/ 0 w 21600"/>
              <a:gd name="T3" fmla="*/ 114300 h 21600"/>
              <a:gd name="T4" fmla="*/ 514350 w 21600"/>
              <a:gd name="T5" fmla="*/ 228600 h 21600"/>
              <a:gd name="T6" fmla="*/ 685800 w 21600"/>
              <a:gd name="T7" fmla="*/ 1143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696CA438-A685-DF47-B817-2FA200179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70" y="4576925"/>
            <a:ext cx="685800" cy="228600"/>
          </a:xfrm>
          <a:custGeom>
            <a:avLst/>
            <a:gdLst>
              <a:gd name="T0" fmla="*/ 514350 w 21600"/>
              <a:gd name="T1" fmla="*/ 0 h 21600"/>
              <a:gd name="T2" fmla="*/ 0 w 21600"/>
              <a:gd name="T3" fmla="*/ 114300 h 21600"/>
              <a:gd name="T4" fmla="*/ 514350 w 21600"/>
              <a:gd name="T5" fmla="*/ 228600 h 21600"/>
              <a:gd name="T6" fmla="*/ 685800 w 21600"/>
              <a:gd name="T7" fmla="*/ 1143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0807BCB3-68C3-7C48-A752-D1DDB2103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017" y="4580238"/>
            <a:ext cx="685800" cy="228600"/>
          </a:xfrm>
          <a:custGeom>
            <a:avLst/>
            <a:gdLst>
              <a:gd name="T0" fmla="*/ 514350 w 21600"/>
              <a:gd name="T1" fmla="*/ 0 h 21600"/>
              <a:gd name="T2" fmla="*/ 0 w 21600"/>
              <a:gd name="T3" fmla="*/ 114300 h 21600"/>
              <a:gd name="T4" fmla="*/ 514350 w 21600"/>
              <a:gd name="T5" fmla="*/ 228600 h 21600"/>
              <a:gd name="T6" fmla="*/ 685800 w 21600"/>
              <a:gd name="T7" fmla="*/ 1143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3C375BD3-4F07-2C41-B99D-25D04A59D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270" y="4510664"/>
            <a:ext cx="685800" cy="228600"/>
          </a:xfrm>
          <a:custGeom>
            <a:avLst/>
            <a:gdLst>
              <a:gd name="T0" fmla="*/ 514350 w 21600"/>
              <a:gd name="T1" fmla="*/ 0 h 21600"/>
              <a:gd name="T2" fmla="*/ 0 w 21600"/>
              <a:gd name="T3" fmla="*/ 114300 h 21600"/>
              <a:gd name="T4" fmla="*/ 514350 w 21600"/>
              <a:gd name="T5" fmla="*/ 228600 h 21600"/>
              <a:gd name="T6" fmla="*/ 685800 w 21600"/>
              <a:gd name="T7" fmla="*/ 1143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7C4428DF-26D0-EA4C-8585-F63972B25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8618" y="4520603"/>
            <a:ext cx="685800" cy="228600"/>
          </a:xfrm>
          <a:custGeom>
            <a:avLst/>
            <a:gdLst>
              <a:gd name="T0" fmla="*/ 514350 w 21600"/>
              <a:gd name="T1" fmla="*/ 0 h 21600"/>
              <a:gd name="T2" fmla="*/ 0 w 21600"/>
              <a:gd name="T3" fmla="*/ 114300 h 21600"/>
              <a:gd name="T4" fmla="*/ 514350 w 21600"/>
              <a:gd name="T5" fmla="*/ 228600 h 21600"/>
              <a:gd name="T6" fmla="*/ 685800 w 21600"/>
              <a:gd name="T7" fmla="*/ 1143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66E60859-3872-CE40-8AD0-4F80BC4A9A87}"/>
              </a:ext>
            </a:extLst>
          </p:cNvPr>
          <p:cNvGrpSpPr>
            <a:grpSpLocks/>
          </p:cNvGrpSpPr>
          <p:nvPr/>
        </p:nvGrpSpPr>
        <p:grpSpPr bwMode="auto">
          <a:xfrm>
            <a:off x="2423160" y="2551611"/>
            <a:ext cx="6705600" cy="1132114"/>
            <a:chOff x="624" y="1824"/>
            <a:chExt cx="4224" cy="864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22BF7FAA-1FF9-5043-B130-45B3894D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24"/>
              <a:ext cx="1536" cy="864"/>
            </a:xfrm>
            <a:prstGeom prst="rect">
              <a:avLst/>
            </a:prstGeom>
            <a:solidFill>
              <a:schemeClr val="accent1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INDUSTRIAL  AGE</a:t>
              </a:r>
            </a:p>
            <a:p>
              <a:pPr algn="ctr" eaLnBrk="0" hangingPunct="0">
                <a:defRPr/>
              </a:pP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LEARNING  MODEL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05F4EEB-5D43-D94E-AC5C-B776CA719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824"/>
              <a:ext cx="1536" cy="864"/>
            </a:xfrm>
            <a:prstGeom prst="rect">
              <a:avLst/>
            </a:prstGeom>
            <a:solidFill>
              <a:srgbClr val="FF0066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DIGITAL  AGE</a:t>
              </a:r>
            </a:p>
            <a:p>
              <a:pPr algn="ctr" eaLnBrk="0" hangingPunct="0">
                <a:defRPr/>
              </a:pP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LEARNING  MODEL</a:t>
              </a:r>
            </a:p>
          </p:txBody>
        </p:sp>
        <p:sp>
          <p:nvSpPr>
            <p:cNvPr id="23" name="AutoShape 6">
              <a:extLst>
                <a:ext uri="{FF2B5EF4-FFF2-40B4-BE49-F238E27FC236}">
                  <a16:creationId xmlns:a16="http://schemas.microsoft.com/office/drawing/2014/main" id="{089339A9-7AD5-C040-BF63-6FB89E38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160"/>
              <a:ext cx="816" cy="144"/>
            </a:xfrm>
            <a:custGeom>
              <a:avLst/>
              <a:gdLst>
                <a:gd name="T0" fmla="*/ 612 w 21600"/>
                <a:gd name="T1" fmla="*/ 0 h 21600"/>
                <a:gd name="T2" fmla="*/ 0 w 21600"/>
                <a:gd name="T3" fmla="*/ 72 h 21600"/>
                <a:gd name="T4" fmla="*/ 612 w 21600"/>
                <a:gd name="T5" fmla="*/ 144 h 21600"/>
                <a:gd name="T6" fmla="*/ 816 w 21600"/>
                <a:gd name="T7" fmla="*/ 72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8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94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290615" y="2011680"/>
            <a:ext cx="3161016" cy="2056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2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National ICT Agenda to adopt and/or im</a:t>
            </a:r>
            <a:r>
              <a:rPr lang="en-US" sz="2800" dirty="0"/>
              <a:t>prove e-learning</a:t>
            </a:r>
            <a:endParaRPr lang="en-US" sz="2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2312" name="Picture 24" descr="ICT Agenda - induced.info">
            <a:extLst>
              <a:ext uri="{FF2B5EF4-FFF2-40B4-BE49-F238E27FC236}">
                <a16:creationId xmlns:a16="http://schemas.microsoft.com/office/drawing/2014/main" id="{5D46DA33-1E82-3244-9E25-7147CFBBC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/>
          <a:stretch/>
        </p:blipFill>
        <p:spPr bwMode="auto">
          <a:xfrm>
            <a:off x="1109763" y="1454608"/>
            <a:ext cx="6443180" cy="39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D5790-D9C9-7C46-8AE1-01871262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75" y="2508068"/>
            <a:ext cx="3161016" cy="1299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ICT Education Vision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089A51D-2765-CE40-AB42-A21760F3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18" y="1114621"/>
            <a:ext cx="6088070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89F13-9F80-DC43-ADEE-59C3029D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7"/>
            <a:ext cx="3161016" cy="24424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Building e-Learning Culture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5" name="AutoShape 4">
            <a:extLst>
              <a:ext uri="{FF2B5EF4-FFF2-40B4-BE49-F238E27FC236}">
                <a16:creationId xmlns:a16="http://schemas.microsoft.com/office/drawing/2014/main" id="{2188BEFC-CF06-FA44-B842-EFE8E7D3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78" y="3030585"/>
            <a:ext cx="1823439" cy="1013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round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Learner: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Self-directed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Self-motivated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Self-regulating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Lifelong learning</a:t>
            </a: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DF2E61E6-683B-804C-AC1A-36386D6B2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806" y="2201094"/>
            <a:ext cx="2658542" cy="9221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round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Teacher: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Develop knowledge &amp; skills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Understand learning and its need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Facilitate learning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 learning opportunities</a:t>
            </a: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89FAF35B-72B9-0442-8447-7DAD4A17F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297" y="4180111"/>
            <a:ext cx="3370222" cy="88827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round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Administrator: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 Learning environment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Provide ICT infrastructure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Resources for lifelong learning</a:t>
            </a:r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F38C584F-C8C2-C94D-B137-770D5EBC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3018" y="3051631"/>
            <a:ext cx="1377399" cy="892704"/>
          </a:xfrm>
          <a:prstGeom prst="ellipse">
            <a:avLst/>
          </a:prstGeom>
          <a:solidFill>
            <a:srgbClr val="FFFF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Building an</a:t>
            </a:r>
          </a:p>
          <a:p>
            <a:pPr algn="ctr">
              <a:defRPr/>
            </a:pPr>
            <a:r>
              <a:rPr 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E-learning</a:t>
            </a:r>
          </a:p>
          <a:p>
            <a:pPr algn="ctr">
              <a:defRPr/>
            </a:pPr>
            <a:r>
              <a:rPr 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Culture</a:t>
            </a:r>
          </a:p>
        </p:txBody>
      </p:sp>
      <p:sp>
        <p:nvSpPr>
          <p:cNvPr id="29" name="AutoShape 16">
            <a:extLst>
              <a:ext uri="{FF2B5EF4-FFF2-40B4-BE49-F238E27FC236}">
                <a16:creationId xmlns:a16="http://schemas.microsoft.com/office/drawing/2014/main" id="{97976318-A87F-524D-9875-13D187620AB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87194" y="3430453"/>
            <a:ext cx="448956" cy="204915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/>
            <a:endParaRPr lang="ar-SA" altLang="x-none">
              <a:solidFill>
                <a:srgbClr val="FF9933"/>
              </a:solidFill>
            </a:endParaRPr>
          </a:p>
        </p:txBody>
      </p:sp>
      <p:sp>
        <p:nvSpPr>
          <p:cNvPr id="30" name="AutoShape 17">
            <a:extLst>
              <a:ext uri="{FF2B5EF4-FFF2-40B4-BE49-F238E27FC236}">
                <a16:creationId xmlns:a16="http://schemas.microsoft.com/office/drawing/2014/main" id="{3F5D157C-0EDC-D54B-A7A9-8BC10A549E27}"/>
              </a:ext>
            </a:extLst>
          </p:cNvPr>
          <p:cNvSpPr>
            <a:spLocks noChangeArrowheads="1"/>
          </p:cNvSpPr>
          <p:nvPr/>
        </p:nvSpPr>
        <p:spPr bwMode="auto">
          <a:xfrm rot="-1882380">
            <a:off x="4227402" y="3086002"/>
            <a:ext cx="448956" cy="204915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/>
            <a:endParaRPr lang="ar-SA" altLang="x-none">
              <a:solidFill>
                <a:srgbClr val="FF9933"/>
              </a:solidFill>
            </a:endParaRPr>
          </a:p>
        </p:txBody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A4ED15C8-2FDF-7F49-82D0-595DCD41E72B}"/>
              </a:ext>
            </a:extLst>
          </p:cNvPr>
          <p:cNvSpPr>
            <a:spLocks noChangeArrowheads="1"/>
          </p:cNvSpPr>
          <p:nvPr/>
        </p:nvSpPr>
        <p:spPr bwMode="auto">
          <a:xfrm rot="13601081" flipH="1">
            <a:off x="4127664" y="3772325"/>
            <a:ext cx="332987" cy="256547"/>
          </a:xfrm>
          <a:prstGeom prst="rightArrow">
            <a:avLst>
              <a:gd name="adj1" fmla="val 50000"/>
              <a:gd name="adj2" fmla="val 40625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/>
            <a:endParaRPr lang="ar-SA" altLang="x-none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5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E-learning tools: E-mail</a:t>
            </a:r>
          </a:p>
        </p:txBody>
      </p:sp>
      <p:pic>
        <p:nvPicPr>
          <p:cNvPr id="37890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r="1885" b="3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416629"/>
            <a:ext cx="5211979" cy="360317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Communicate with students</a:t>
            </a:r>
          </a:p>
          <a:p>
            <a:pPr>
              <a:defRPr/>
            </a:pPr>
            <a:r>
              <a:rPr lang="en-US" dirty="0"/>
              <a:t>Students can submit assignment as attachment, though it is not recommended as LMS is recommended</a:t>
            </a:r>
          </a:p>
          <a:p>
            <a:pPr>
              <a:defRPr/>
            </a:pPr>
            <a:r>
              <a:rPr lang="en-US" dirty="0"/>
              <a:t>Create a paperless environment</a:t>
            </a:r>
          </a:p>
          <a:p>
            <a:pPr>
              <a:defRPr/>
            </a:pPr>
            <a:r>
              <a:rPr lang="en-US" dirty="0"/>
              <a:t>Simple but effective</a:t>
            </a:r>
          </a:p>
          <a:p>
            <a:pPr>
              <a:defRPr/>
            </a:pPr>
            <a:r>
              <a:rPr lang="en-US" dirty="0"/>
              <a:t>Efficient and cost effective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E-learning tools: Chat</a:t>
            </a:r>
          </a:p>
        </p:txBody>
      </p:sp>
      <p:pic>
        <p:nvPicPr>
          <p:cNvPr id="38914" name="Picture 2" descr="mage result for c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7473" y="2775951"/>
            <a:ext cx="4173011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Synchronous communication tool</a:t>
            </a:r>
          </a:p>
          <a:p>
            <a:pPr>
              <a:defRPr/>
            </a:pPr>
            <a:r>
              <a:rPr lang="en-US" dirty="0"/>
              <a:t>Communicate with students</a:t>
            </a:r>
          </a:p>
          <a:p>
            <a:pPr>
              <a:defRPr/>
            </a:pPr>
            <a:r>
              <a:rPr lang="en-US" dirty="0"/>
              <a:t>Communicate with staff</a:t>
            </a:r>
          </a:p>
          <a:p>
            <a:pPr>
              <a:defRPr/>
            </a:pPr>
            <a:r>
              <a:rPr lang="en-US" dirty="0"/>
              <a:t>More students can participate</a:t>
            </a:r>
          </a:p>
          <a:p>
            <a:pPr>
              <a:defRPr/>
            </a:pPr>
            <a:r>
              <a:rPr lang="en-US" dirty="0"/>
              <a:t>Collaborative learning</a:t>
            </a:r>
          </a:p>
        </p:txBody>
      </p:sp>
    </p:spTree>
    <p:extLst>
      <p:ext uri="{BB962C8B-B14F-4D97-AF65-F5344CB8AC3E}">
        <p14:creationId xmlns:p14="http://schemas.microsoft.com/office/powerpoint/2010/main" val="152207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E-learning tools: Online Forum</a:t>
            </a:r>
          </a:p>
        </p:txBody>
      </p:sp>
      <p:pic>
        <p:nvPicPr>
          <p:cNvPr id="39938" name="Picture 2" descr="mage result for online fo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827" y="2775951"/>
            <a:ext cx="399630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579" name="Rectangle 1027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Asynchronous discussion forum</a:t>
            </a:r>
          </a:p>
          <a:p>
            <a:pPr>
              <a:defRPr/>
            </a:pPr>
            <a:r>
              <a:rPr lang="en-US" dirty="0"/>
              <a:t>Lecturers can create discussion groups</a:t>
            </a:r>
          </a:p>
          <a:p>
            <a:pPr>
              <a:defRPr/>
            </a:pPr>
            <a:r>
              <a:rPr lang="en-US" dirty="0"/>
              <a:t>Academics could post a question and request students to comment</a:t>
            </a:r>
          </a:p>
          <a:p>
            <a:pPr>
              <a:defRPr/>
            </a:pPr>
            <a:r>
              <a:rPr lang="en-US" dirty="0"/>
              <a:t>Students can post their comments</a:t>
            </a:r>
          </a:p>
          <a:p>
            <a:pPr>
              <a:defRPr/>
            </a:pPr>
            <a:r>
              <a:rPr lang="en-US" dirty="0"/>
              <a:t>Can encourage community participation</a:t>
            </a:r>
          </a:p>
          <a:p>
            <a:pPr>
              <a:defRPr/>
            </a:pPr>
            <a:r>
              <a:rPr lang="en-US" dirty="0"/>
              <a:t>Collaborative learning can be fostered</a:t>
            </a:r>
          </a:p>
          <a:p>
            <a:pPr>
              <a:defRPr/>
            </a:pPr>
            <a:r>
              <a:rPr lang="en-US" dirty="0"/>
              <a:t>Feedback from diverse culture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33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E-learning Tools: Web</a:t>
            </a:r>
          </a:p>
        </p:txBody>
      </p:sp>
      <p:pic>
        <p:nvPicPr>
          <p:cNvPr id="40962" name="Picture 2" descr="mage result for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r="731" b="3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Wide range of materials available</a:t>
            </a:r>
          </a:p>
          <a:p>
            <a:pPr>
              <a:defRPr/>
            </a:pPr>
            <a:r>
              <a:rPr lang="en-US" dirty="0"/>
              <a:t>Teacher train students to narrow down</a:t>
            </a:r>
          </a:p>
          <a:p>
            <a:pPr>
              <a:defRPr/>
            </a:pPr>
            <a:r>
              <a:rPr lang="en-US" dirty="0"/>
              <a:t>It is a resource </a:t>
            </a:r>
            <a:r>
              <a:rPr lang="en-US" dirty="0" err="1"/>
              <a:t>centre</a:t>
            </a:r>
            <a:endParaRPr lang="en-US" dirty="0"/>
          </a:p>
          <a:p>
            <a:pPr>
              <a:defRPr/>
            </a:pPr>
            <a:r>
              <a:rPr lang="en-US" dirty="0"/>
              <a:t>Sharing of resources</a:t>
            </a:r>
          </a:p>
          <a:p>
            <a:pPr>
              <a:defRPr/>
            </a:pPr>
            <a:r>
              <a:rPr lang="en-US" dirty="0"/>
              <a:t>Supported by images, audio, simulation and multimedia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E-learning tools: Video Conference</a:t>
            </a:r>
          </a:p>
        </p:txBody>
      </p:sp>
      <p:pic>
        <p:nvPicPr>
          <p:cNvPr id="41986" name="Picture 2" descr="mage result for video conferenc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" b="4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Can conduct a live lecture</a:t>
            </a:r>
          </a:p>
          <a:p>
            <a:pPr>
              <a:defRPr/>
            </a:pPr>
            <a:r>
              <a:rPr lang="en-US" dirty="0"/>
              <a:t>Communication with students</a:t>
            </a:r>
          </a:p>
          <a:p>
            <a:pPr>
              <a:defRPr/>
            </a:pPr>
            <a:r>
              <a:rPr lang="en-US" dirty="0"/>
              <a:t>Support by audio, chat and whiteboard</a:t>
            </a:r>
          </a:p>
          <a:p>
            <a:pPr>
              <a:defRPr/>
            </a:pPr>
            <a:r>
              <a:rPr lang="en-US" dirty="0"/>
              <a:t>Support sharing of applications</a:t>
            </a:r>
          </a:p>
          <a:p>
            <a:pPr>
              <a:defRPr/>
            </a:pPr>
            <a:r>
              <a:rPr lang="en-US" dirty="0"/>
              <a:t>Can be recorded and later be used for on demand lectures</a:t>
            </a:r>
          </a:p>
          <a:p>
            <a:pPr>
              <a:defRPr/>
            </a:pPr>
            <a:r>
              <a:rPr lang="en-US" dirty="0"/>
              <a:t>What do you think of Zoom?</a:t>
            </a:r>
          </a:p>
        </p:txBody>
      </p:sp>
    </p:spTree>
    <p:extLst>
      <p:ext uri="{BB962C8B-B14F-4D97-AF65-F5344CB8AC3E}">
        <p14:creationId xmlns:p14="http://schemas.microsoft.com/office/powerpoint/2010/main" val="66826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300"/>
              <a:t>Tools: Learning Management System (LMS)</a:t>
            </a:r>
          </a:p>
        </p:txBody>
      </p:sp>
      <p:pic>
        <p:nvPicPr>
          <p:cNvPr id="43010" name="Picture 2" descr="mage result for learning management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7002" y="2775951"/>
            <a:ext cx="383395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Management of content</a:t>
            </a:r>
          </a:p>
          <a:p>
            <a:pPr>
              <a:defRPr/>
            </a:pPr>
            <a:r>
              <a:rPr lang="en-US" dirty="0"/>
              <a:t>Tracking students</a:t>
            </a:r>
          </a:p>
          <a:p>
            <a:pPr>
              <a:defRPr/>
            </a:pPr>
            <a:r>
              <a:rPr lang="en-US" dirty="0"/>
              <a:t>Administrative features</a:t>
            </a:r>
          </a:p>
          <a:p>
            <a:pPr>
              <a:defRPr/>
            </a:pPr>
            <a:r>
              <a:rPr lang="en-US" dirty="0"/>
              <a:t>Integration with various tools such as chat, forum, e-mail, etc.</a:t>
            </a:r>
          </a:p>
          <a:p>
            <a:pPr>
              <a:defRPr/>
            </a:pPr>
            <a:r>
              <a:rPr lang="en-US" dirty="0"/>
              <a:t>Reporting</a:t>
            </a:r>
          </a:p>
          <a:p>
            <a:pPr>
              <a:defRPr/>
            </a:pPr>
            <a:r>
              <a:rPr lang="en-US" dirty="0"/>
              <a:t>Student Portal (based on Moodle)</a:t>
            </a:r>
          </a:p>
        </p:txBody>
      </p:sp>
    </p:spTree>
    <p:extLst>
      <p:ext uri="{BB962C8B-B14F-4D97-AF65-F5344CB8AC3E}">
        <p14:creationId xmlns:p14="http://schemas.microsoft.com/office/powerpoint/2010/main" val="26564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750EF4C-990E-4D92-A821-6F742977C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CE1B593-017D-4CAA-9E64-92F5EF85F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2770E66-D79F-4ACD-BC33-0E7F0AA14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56AA266-8E32-41F2-9919-33D43100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F4A4880-A86F-4398-AFEB-CC4A694A2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F1390FC-32F5-4255-B81D-CF5B0962D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7578884-2B62-4724-BFB5-9D1C15EC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A946BFE-691A-42A2-BB69-AC4A8BF45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B9A446F7-DA1A-4333-A02F-32835A2DF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E66E302E-B50B-46D6-9540-94BCF70B3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EDA34A87-5D28-4516-B280-4F078A392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02B72A2-60A1-41E3-AD56-D2EE4415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3200">
                <a:solidFill>
                  <a:srgbClr val="EBEBEB"/>
                </a:solidFill>
              </a:rPr>
              <a:t>What is E-learning?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20F2F-3817-6D4E-A63E-6F4125F863E3}"/>
              </a:ext>
            </a:extLst>
          </p:cNvPr>
          <p:cNvSpPr txBox="1"/>
          <p:nvPr/>
        </p:nvSpPr>
        <p:spPr>
          <a:xfrm>
            <a:off x="5290077" y="437513"/>
            <a:ext cx="664937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E-learning pioneer Luskin(2010) explains “E” as everywhere, exciting, energic, enthusiastic, emotional, extended and educational.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warehouse of education, knowledge and performance management.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E-learning has developed very fast because of internet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Web-based learning is a subset of E-learning.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takes place through a web-based environment.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term online learning (or, as it is sometimes called, distance learning) includes a number of computer-assisted instruction methods.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teaching and learning is faculty delivered instruction via the internet.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instruction includes real-time (synchronous) and anytime, anywhere (asynchronous) interactions.</a:t>
            </a:r>
          </a:p>
        </p:txBody>
      </p:sp>
    </p:spTree>
    <p:extLst>
      <p:ext uri="{BB962C8B-B14F-4D97-AF65-F5344CB8AC3E}">
        <p14:creationId xmlns:p14="http://schemas.microsoft.com/office/powerpoint/2010/main" val="45823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Conclusion</a:t>
            </a:r>
          </a:p>
        </p:txBody>
      </p:sp>
      <p:pic>
        <p:nvPicPr>
          <p:cNvPr id="46082" name="Picture 2" descr="mage result for starting 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870243"/>
            <a:ext cx="4345024" cy="287857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ICT and e-learning offers opportunity to raise educational standards in schools 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Large range of ICT tools are available for teaching and learning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Closes the gap of  “Digital Divide”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Involvement of teachers and parents is important, especially in schools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Schools will need funding, access and training</a:t>
            </a:r>
          </a:p>
        </p:txBody>
      </p:sp>
    </p:spTree>
    <p:extLst>
      <p:ext uri="{BB962C8B-B14F-4D97-AF65-F5344CB8AC3E}">
        <p14:creationId xmlns:p14="http://schemas.microsoft.com/office/powerpoint/2010/main" val="526379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E20944-BDE0-2545-AE78-D156D74B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67D2F-3432-AF4B-B4EC-3482BD8B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Duffin, E. (2019). </a:t>
            </a:r>
            <a:r>
              <a:rPr lang="en-GB" sz="1400" i="1" dirty="0"/>
              <a:t>Education levels of active duty U.S. Armed Forces personnel in 2018</a:t>
            </a:r>
            <a:r>
              <a:rPr lang="en-GB" sz="1400" dirty="0"/>
              <a:t>. [online] Statista. Available at: https://</a:t>
            </a:r>
            <a:r>
              <a:rPr lang="en-GB" sz="1400" dirty="0" err="1"/>
              <a:t>www.statista.com</a:t>
            </a:r>
            <a:r>
              <a:rPr lang="en-GB" sz="1400" dirty="0"/>
              <a:t>/statistics/232726/education-levels-of-active-duty-us-</a:t>
            </a:r>
            <a:r>
              <a:rPr lang="en-GB" sz="1400" dirty="0" err="1"/>
              <a:t>defense</a:t>
            </a:r>
            <a:r>
              <a:rPr lang="en-GB" sz="1400" dirty="0"/>
              <a:t>-force-personnel/ [Accessed 11 Aug. 2020].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Duffin, E. (2020). </a:t>
            </a:r>
            <a:r>
              <a:rPr lang="en-GB" sz="1400" i="1" dirty="0"/>
              <a:t>U.S. college </a:t>
            </a:r>
            <a:r>
              <a:rPr lang="en-GB" sz="1400" i="1" dirty="0" err="1"/>
              <a:t>enrollment</a:t>
            </a:r>
            <a:r>
              <a:rPr lang="en-GB" sz="1400" i="1" dirty="0"/>
              <a:t> statistics 1965-2027 | Statista</a:t>
            </a:r>
            <a:r>
              <a:rPr lang="en-GB" sz="1400" dirty="0"/>
              <a:t>. [online] Statista. Available at: https://</a:t>
            </a:r>
            <a:r>
              <a:rPr lang="en-GB" sz="1400" dirty="0" err="1"/>
              <a:t>www.statista.com</a:t>
            </a:r>
            <a:r>
              <a:rPr lang="en-GB" sz="1400" dirty="0"/>
              <a:t>/statistics/183995/us-college-enrollment-and-projections-in-public-and-private-institutions/ [Accessed 11 Aug. 2020].</a:t>
            </a:r>
          </a:p>
          <a:p>
            <a:pPr>
              <a:lnSpc>
                <a:spcPct val="90000"/>
              </a:lnSpc>
            </a:pPr>
            <a:r>
              <a:rPr lang="en-GB" sz="1400" dirty="0" err="1"/>
              <a:t>E.Services</a:t>
            </a:r>
            <a:r>
              <a:rPr lang="en-GB" sz="1400" dirty="0"/>
              <a:t>, W. (2019). </a:t>
            </a:r>
            <a:r>
              <a:rPr lang="en-GB" sz="1400" i="1" dirty="0"/>
              <a:t>List of Universities in Malaysia</a:t>
            </a:r>
            <a:r>
              <a:rPr lang="en-GB" sz="1400" dirty="0"/>
              <a:t>. [online] </a:t>
            </a:r>
            <a:r>
              <a:rPr lang="en-GB" sz="1400" dirty="0" err="1"/>
              <a:t>StudyMalaysia.com</a:t>
            </a:r>
            <a:r>
              <a:rPr lang="en-GB" sz="1400" dirty="0"/>
              <a:t>. Available at: https://</a:t>
            </a:r>
            <a:r>
              <a:rPr lang="en-GB" sz="1400" dirty="0" err="1"/>
              <a:t>www.studymalaysia.com</a:t>
            </a:r>
            <a:r>
              <a:rPr lang="en-GB" sz="1400" dirty="0"/>
              <a:t>/education/top-stories/list-of-universities-in-</a:t>
            </a:r>
            <a:r>
              <a:rPr lang="en-GB" sz="1400" dirty="0" err="1"/>
              <a:t>malaysia</a:t>
            </a:r>
            <a:r>
              <a:rPr lang="en-GB" sz="1400" dirty="0"/>
              <a:t> [Accessed 11 Aug. 2020].</a:t>
            </a:r>
          </a:p>
          <a:p>
            <a:pPr>
              <a:lnSpc>
                <a:spcPct val="90000"/>
              </a:lnSpc>
            </a:pPr>
            <a:r>
              <a:rPr lang="en-GB" sz="1400" dirty="0" err="1"/>
              <a:t>Hirshmann</a:t>
            </a:r>
            <a:r>
              <a:rPr lang="en-GB" sz="1400" dirty="0"/>
              <a:t>, R. (2012). </a:t>
            </a:r>
            <a:r>
              <a:rPr lang="en-GB" sz="1400" i="1" dirty="0"/>
              <a:t>Malaysia: students in public higher education institutions by gender | Statista</a:t>
            </a:r>
            <a:r>
              <a:rPr lang="en-GB" sz="1400" dirty="0"/>
              <a:t>. [online] Statista. Available at: https://</a:t>
            </a:r>
            <a:r>
              <a:rPr lang="en-GB" sz="1400" dirty="0" err="1"/>
              <a:t>www.statista.com</a:t>
            </a:r>
            <a:r>
              <a:rPr lang="en-GB" sz="1400" dirty="0"/>
              <a:t>/statistics/794845/students-in-public-higher-education-institutions-by-gender-malaysia/.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Luskin, B. (2010). </a:t>
            </a:r>
            <a:r>
              <a:rPr lang="en-GB" sz="1400" i="1" dirty="0"/>
              <a:t>Think “Exciting” E-Learning and the Big “E”</a:t>
            </a:r>
            <a:r>
              <a:rPr lang="en-GB" sz="1400" dirty="0"/>
              <a:t>. [online] Educause review. Available at: https://</a:t>
            </a:r>
            <a:r>
              <a:rPr lang="en-GB" sz="1400" dirty="0" err="1"/>
              <a:t>er.educause.edu</a:t>
            </a:r>
            <a:r>
              <a:rPr lang="en-GB" sz="1400" dirty="0"/>
              <a:t>/articles/2010/3/think-exciting-</a:t>
            </a:r>
            <a:r>
              <a:rPr lang="en-GB" sz="1400" dirty="0" err="1"/>
              <a:t>elearning</a:t>
            </a:r>
            <a:r>
              <a:rPr lang="en-GB" sz="1400" dirty="0"/>
              <a:t>-and-the-big-e [Accessed 12 Apr. 2019].‌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837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750EF4C-990E-4D92-A821-6F742977C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CE1B593-017D-4CAA-9E64-92F5EF85F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2770E66-D79F-4ACD-BC33-0E7F0AA14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56AA266-8E32-41F2-9919-33D43100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F4A4880-A86F-4398-AFEB-CC4A694A2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F1390FC-32F5-4255-B81D-CF5B0962D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7578884-2B62-4724-BFB5-9D1C15EC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946BFE-691A-42A2-BB69-AC4A8BF45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B9A446F7-DA1A-4333-A02F-32835A2DF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66E302E-B50B-46D6-9540-94BCF70B3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EDA34A87-5D28-4516-B280-4F078A392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02B72A2-60A1-41E3-AD56-D2EE4415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3200">
                <a:solidFill>
                  <a:srgbClr val="EBEBEB"/>
                </a:solidFill>
              </a:rPr>
              <a:t>Truth of e-learning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91A07-D015-D848-94A7-9844D96BAA89}"/>
              </a:ext>
            </a:extLst>
          </p:cNvPr>
          <p:cNvSpPr txBox="1"/>
          <p:nvPr/>
        </p:nvSpPr>
        <p:spPr>
          <a:xfrm>
            <a:off x="5290077" y="437513"/>
            <a:ext cx="550261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Internet has started reshaping education.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Education will not be the same in the future and is already happening due to pandemic, COVID-19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 going back, the traditional classroom has to be transformed.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Many universities/colleges may not survive by the end of this decade, but have to be transformed the way they teach, conduct lectures and assess students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x-none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x-none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2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750EF4C-990E-4D92-A821-6F742977C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CE1B593-017D-4CAA-9E64-92F5EF85F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2770E66-D79F-4ACD-BC33-0E7F0AA14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56AA266-8E32-41F2-9919-33D43100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F4A4880-A86F-4398-AFEB-CC4A694A2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F1390FC-32F5-4255-B81D-CF5B0962D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7578884-2B62-4724-BFB5-9D1C15EC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946BFE-691A-42A2-BB69-AC4A8BF45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B9A446F7-DA1A-4333-A02F-32835A2DF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66E302E-B50B-46D6-9540-94BCF70B3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EDA34A87-5D28-4516-B280-4F078A392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02B72A2-60A1-41E3-AD56-D2EE4415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3200">
                <a:solidFill>
                  <a:srgbClr val="EBEBEB"/>
                </a:solidFill>
              </a:rPr>
              <a:t>E-learning is becoming big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6F80B-F260-124C-9250-56C822B7B435}"/>
              </a:ext>
            </a:extLst>
          </p:cNvPr>
          <p:cNvSpPr txBox="1"/>
          <p:nvPr/>
        </p:nvSpPr>
        <p:spPr>
          <a:xfrm>
            <a:off x="5290077" y="437513"/>
            <a:ext cx="550261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Education and training forms one of  the largest sectors of the economy in most countries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Over the last decade, overall, the number of corporate universities have grown rapidly, though there is some decline in some parts of USA.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Several Fortune 500 companies have established corporate Universities, for example, Oracle, McDonalds, General Electric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x-none" sz="2000">
                <a:solidFill>
                  <a:schemeClr val="tx1">
                    <a:lumMod val="75000"/>
                    <a:lumOff val="25000"/>
                  </a:schemeClr>
                </a:solidFill>
              </a:rPr>
              <a:t>Skilled jobs now represent a significant percentage of all jobs in US, in contrast to very low in 1950.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x-none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x-none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78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750EF4C-990E-4D92-A821-6F742977C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CE1B593-017D-4CAA-9E64-92F5EF85F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770E66-D79F-4ACD-BC33-0E7F0AA14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56AA266-8E32-41F2-9919-33D43100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F4A4880-A86F-4398-AFEB-CC4A694A2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F1390FC-32F5-4255-B81D-CF5B0962D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7578884-2B62-4724-BFB5-9D1C15EC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A946BFE-691A-42A2-BB69-AC4A8BF45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5">
              <a:extLst>
                <a:ext uri="{FF2B5EF4-FFF2-40B4-BE49-F238E27FC236}">
                  <a16:creationId xmlns:a16="http://schemas.microsoft.com/office/drawing/2014/main" id="{B9A446F7-DA1A-4333-A02F-32835A2DF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E66E302E-B50B-46D6-9540-94BCF70B3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EDA34A87-5D28-4516-B280-4F078A392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02B72A2-60A1-41E3-AD56-D2EE4415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994087" y="1130603"/>
            <a:ext cx="3342442" cy="45967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>
                <a:solidFill>
                  <a:srgbClr val="EBEB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 big growth is expected in the education 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F54C3-DF22-764C-AAE5-68FD063C86D5}"/>
              </a:ext>
            </a:extLst>
          </p:cNvPr>
          <p:cNvSpPr txBox="1"/>
          <p:nvPr/>
        </p:nvSpPr>
        <p:spPr>
          <a:xfrm>
            <a:off x="5290077" y="437513"/>
            <a:ext cx="550261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Student population in US colleges has increased dramatically to many millions today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altLang="x-non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Malaysia, with one university in 1957 to over 20 public and 47 private universities and 10 foreign university branches.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E.Services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2019)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altLang="x-non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 Army has established an online educational portal for its army personnel for a degree </a:t>
            </a:r>
            <a:r>
              <a:rPr lang="en-US" altLang="x-non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</a:t>
            </a:r>
            <a:endParaRPr lang="en-US" altLang="x-non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future soldiers will not be carrying guns but, perhaps computers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x-non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838200" y="5009753"/>
            <a:ext cx="49768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x-none" sz="1600" dirty="0">
              <a:solidFill>
                <a:schemeClr val="bg1"/>
              </a:solidFill>
            </a:endParaRP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8362950" y="532553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1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5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4C451-FCF7-FC41-8130-FAAEA80C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375" y="1113062"/>
            <a:ext cx="3929696" cy="26439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College enrollment in the US from 1965 to 2018 and projections up to 2029 for public and private colleges (in millions)</a:t>
            </a:r>
            <a:br>
              <a:rPr lang="en-US" sz="2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2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91DBC6-4C36-6E4A-ABC8-31AF3AD40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5" t="29633" r="48469" b="22882"/>
          <a:stretch/>
        </p:blipFill>
        <p:spPr>
          <a:xfrm>
            <a:off x="1133061" y="824946"/>
            <a:ext cx="5953539" cy="441991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729EF-3753-FF4A-BA6B-2F71615CC023}"/>
              </a:ext>
            </a:extLst>
          </p:cNvPr>
          <p:cNvSpPr txBox="1"/>
          <p:nvPr/>
        </p:nvSpPr>
        <p:spPr>
          <a:xfrm>
            <a:off x="1033670" y="537706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(Duffin, 2020)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8C1D6-C9F4-D34F-B85C-36A101B5303C}"/>
              </a:ext>
            </a:extLst>
          </p:cNvPr>
          <p:cNvSpPr/>
          <p:nvPr/>
        </p:nvSpPr>
        <p:spPr>
          <a:xfrm>
            <a:off x="8217243" y="3373395"/>
            <a:ext cx="1000898" cy="2594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A89ED-902D-5B49-A705-38AF3673A912}"/>
              </a:ext>
            </a:extLst>
          </p:cNvPr>
          <p:cNvSpPr/>
          <p:nvPr/>
        </p:nvSpPr>
        <p:spPr>
          <a:xfrm>
            <a:off x="9193427" y="3361037"/>
            <a:ext cx="914400" cy="27184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Private</a:t>
            </a:r>
          </a:p>
        </p:txBody>
      </p:sp>
    </p:spTree>
    <p:extLst>
      <p:ext uri="{BB962C8B-B14F-4D97-AF65-F5344CB8AC3E}">
        <p14:creationId xmlns:p14="http://schemas.microsoft.com/office/powerpoint/2010/main" val="53722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9DA61-E049-764F-B7CD-574ACBBF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260" y="1133061"/>
            <a:ext cx="3382297" cy="24469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sz="2700" dirty="0">
                <a:latin typeface="+mn-lt"/>
              </a:rPr>
              <a:t>Number of students enrolled in public higher education institutions in Malaysia from 2012 to 2018, by gender (in 1000s)</a:t>
            </a:r>
            <a:endParaRPr lang="en-US" sz="5400" i="0" kern="1200" dirty="0">
              <a:solidFill>
                <a:schemeClr val="bg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EE28CA-A389-2249-BF6F-09D328DB9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t="26126" r="42497" b="31171"/>
          <a:stretch/>
        </p:blipFill>
        <p:spPr>
          <a:xfrm>
            <a:off x="1268789" y="1015654"/>
            <a:ext cx="6470907" cy="412783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C4419-6C14-E448-91EC-7446826C242B}"/>
              </a:ext>
            </a:extLst>
          </p:cNvPr>
          <p:cNvSpPr txBox="1"/>
          <p:nvPr/>
        </p:nvSpPr>
        <p:spPr>
          <a:xfrm>
            <a:off x="1311965" y="543670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(Hirshmann, 2018)</a:t>
            </a:r>
          </a:p>
        </p:txBody>
      </p:sp>
    </p:spTree>
    <p:extLst>
      <p:ext uri="{BB962C8B-B14F-4D97-AF65-F5344CB8AC3E}">
        <p14:creationId xmlns:p14="http://schemas.microsoft.com/office/powerpoint/2010/main" val="37402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581B2-7205-2248-96A1-ED1EEEA1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Education levels of active duty United States Armed Forces personnel in 2018</a:t>
            </a:r>
            <a:b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3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BCFC11-F32D-124A-A477-AEA3C3502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5" t="20360" r="42603" b="37657"/>
          <a:stretch/>
        </p:blipFill>
        <p:spPr>
          <a:xfrm>
            <a:off x="1109763" y="1403754"/>
            <a:ext cx="6470907" cy="404737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42580-93AF-134E-B76F-352273AEDF4C}"/>
              </a:ext>
            </a:extLst>
          </p:cNvPr>
          <p:cNvSpPr txBox="1"/>
          <p:nvPr/>
        </p:nvSpPr>
        <p:spPr>
          <a:xfrm>
            <a:off x="1087395" y="5609968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(Duffin, 2019)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68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Macintosh PowerPoint</Application>
  <PresentationFormat>Widescreen</PresentationFormat>
  <Paragraphs>217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Georgia</vt:lpstr>
      <vt:lpstr>Times New Roman</vt:lpstr>
      <vt:lpstr>Wingdings</vt:lpstr>
      <vt:lpstr>Wingdings 3</vt:lpstr>
      <vt:lpstr>Ion Boardroom</vt:lpstr>
      <vt:lpstr>E-Learning for Education</vt:lpstr>
      <vt:lpstr>LEARNING OUTCOMES</vt:lpstr>
      <vt:lpstr>What is E-learning?</vt:lpstr>
      <vt:lpstr>Truth of e-learning</vt:lpstr>
      <vt:lpstr>E-learning is becoming big</vt:lpstr>
      <vt:lpstr>PowerPoint Presentation</vt:lpstr>
      <vt:lpstr>College enrollment in the US from 1965 to 2018 and projections up to 2029 for public and private colleges (in millions) </vt:lpstr>
      <vt:lpstr>Number of students enrolled in public higher education institutions in Malaysia from 2012 to 2018, by gender (in 1000s)</vt:lpstr>
      <vt:lpstr>Education levels of active duty United States Armed Forces personnel in 2018 </vt:lpstr>
      <vt:lpstr>Internet Users will continue to grow</vt:lpstr>
      <vt:lpstr>Why E-learning?</vt:lpstr>
      <vt:lpstr>Class room vs E-learning</vt:lpstr>
      <vt:lpstr>Approaches to online learning</vt:lpstr>
      <vt:lpstr>Approaches to online learning</vt:lpstr>
      <vt:lpstr>Advantages of Online Learning</vt:lpstr>
      <vt:lpstr>Disadvantages of Online Learning</vt:lpstr>
      <vt:lpstr>Limitation of Online-Learning</vt:lpstr>
      <vt:lpstr>Evolution of Education technology</vt:lpstr>
      <vt:lpstr>E-Learning: Blended mode</vt:lpstr>
      <vt:lpstr>Teaching Aids have changed</vt:lpstr>
      <vt:lpstr>National ICT Agenda to adopt and/or improve e-learning</vt:lpstr>
      <vt:lpstr>ICT Education Vision</vt:lpstr>
      <vt:lpstr>Building e-Learning Culture</vt:lpstr>
      <vt:lpstr>E-learning tools: E-mail</vt:lpstr>
      <vt:lpstr>E-learning tools: Chat</vt:lpstr>
      <vt:lpstr>E-learning tools: Online Forum</vt:lpstr>
      <vt:lpstr>E-learning Tools: Web</vt:lpstr>
      <vt:lpstr>E-learning tools: Video Conference</vt:lpstr>
      <vt:lpstr>Tools: Learning Management System (LMS)</vt:lpstr>
      <vt:lpstr>Conclusion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for Education</dc:title>
  <dc:creator>Chandranna Rayadurg</dc:creator>
  <cp:lastModifiedBy>Chandranna Rayadurg</cp:lastModifiedBy>
  <cp:revision>1</cp:revision>
  <dcterms:created xsi:type="dcterms:W3CDTF">2020-08-12T12:10:05Z</dcterms:created>
  <dcterms:modified xsi:type="dcterms:W3CDTF">2020-08-12T12:10:17Z</dcterms:modified>
</cp:coreProperties>
</file>